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6" r:id="rId2"/>
    <p:sldId id="297" r:id="rId3"/>
    <p:sldId id="296" r:id="rId4"/>
    <p:sldId id="273" r:id="rId5"/>
    <p:sldId id="299" r:id="rId6"/>
    <p:sldId id="272" r:id="rId7"/>
    <p:sldId id="269" r:id="rId8"/>
    <p:sldId id="293" r:id="rId9"/>
    <p:sldId id="270" r:id="rId10"/>
    <p:sldId id="271" r:id="rId11"/>
    <p:sldId id="267" r:id="rId12"/>
    <p:sldId id="291" r:id="rId13"/>
    <p:sldId id="295" r:id="rId14"/>
    <p:sldId id="300" r:id="rId15"/>
    <p:sldId id="301" r:id="rId16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41" autoAdjust="0"/>
    <p:restoredTop sz="94660"/>
  </p:normalViewPr>
  <p:slideViewPr>
    <p:cSldViewPr snapToGrid="0">
      <p:cViewPr>
        <p:scale>
          <a:sx n="80" d="100"/>
          <a:sy n="80" d="100"/>
        </p:scale>
        <p:origin x="-972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556614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804935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7812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690661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130493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284029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951086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728648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260618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3691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939222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11574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14350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81429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295214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92796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086879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://www.zvvs.s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Správa </a:t>
            </a:r>
            <a:r>
              <a:rPr lang="sk-SK" dirty="0"/>
              <a:t>o </a:t>
            </a:r>
            <a:r>
              <a:rPr lang="sk-SK" dirty="0" smtClean="0"/>
              <a:t>činnosti ZVVS za rok 2019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33790" y="1451429"/>
            <a:ext cx="8829523" cy="3777134"/>
          </a:xfrm>
        </p:spPr>
        <p:txBody>
          <a:bodyPr>
            <a:noAutofit/>
          </a:bodyPr>
          <a:lstStyle/>
          <a:p>
            <a:r>
              <a:rPr lang="sk-SK" sz="2400" dirty="0" smtClean="0"/>
              <a:t>Zväz vinohradníkov a vinárov Slovenska</a:t>
            </a:r>
          </a:p>
          <a:p>
            <a:r>
              <a:rPr lang="sk-SK" sz="2400" dirty="0" smtClean="0"/>
              <a:t>Pražská 15</a:t>
            </a:r>
          </a:p>
          <a:p>
            <a:r>
              <a:rPr lang="sk-SK" sz="2400" dirty="0" smtClean="0"/>
              <a:t>811 04 Bratislava</a:t>
            </a:r>
          </a:p>
          <a:p>
            <a:r>
              <a:rPr lang="sk-SK" sz="2400" dirty="0" smtClean="0"/>
              <a:t>IČO 30 80 64 70</a:t>
            </a:r>
          </a:p>
          <a:p>
            <a:r>
              <a:rPr lang="sk-SK" sz="2400" dirty="0" smtClean="0"/>
              <a:t>IČ DPH SK2020799418</a:t>
            </a:r>
          </a:p>
          <a:p>
            <a:r>
              <a:rPr lang="sk-SK" sz="2400" dirty="0" smtClean="0"/>
              <a:t>Záujmové združenie právnických osôb, zapísané v registri OVVS pod číslom 1993/100- Ta</a:t>
            </a:r>
          </a:p>
          <a:p>
            <a:r>
              <a:rPr lang="sk-SK" sz="2400" dirty="0" smtClean="0"/>
              <a:t>Vedenie účtovníctvo: Na základe postupov Opatrenia Ministerstva financií Slovenskej republiky zo 14. novembra 2007 č. MF/24342/2007-74 pre neziskové organizácie v neskoršom znení </a:t>
            </a:r>
          </a:p>
          <a:p>
            <a:pPr lvl="2"/>
            <a:endParaRPr lang="sk-SK" sz="24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89049" y="0"/>
            <a:ext cx="1502951" cy="106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23619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89049" y="0"/>
            <a:ext cx="1502951" cy="106943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3466" y="816638"/>
            <a:ext cx="2898019" cy="5224724"/>
          </a:xfrm>
        </p:spPr>
        <p:txBody>
          <a:bodyPr anchor="ctr">
            <a:normAutofit/>
          </a:bodyPr>
          <a:lstStyle/>
          <a:p>
            <a:r>
              <a:rPr lang="sk-SK" dirty="0"/>
              <a:t>Národný salón vín </a:t>
            </a:r>
            <a:r>
              <a:rPr lang="sk-SK" dirty="0" smtClean="0"/>
              <a:t>SR</a:t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sz="2000" dirty="0" smtClean="0"/>
              <a:t>- celoročná prevádzka 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6" name="Zástupný objekt pre obsah 2"/>
          <p:cNvSpPr>
            <a:spLocks noGrp="1"/>
          </p:cNvSpPr>
          <p:nvPr>
            <p:ph idx="1"/>
          </p:nvPr>
        </p:nvSpPr>
        <p:spPr>
          <a:xfrm>
            <a:off x="3831772" y="478971"/>
            <a:ext cx="6531428" cy="637902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k-SK" b="1" dirty="0" smtClean="0"/>
              <a:t>Nový </a:t>
            </a:r>
            <a:r>
              <a:rPr lang="sk-SK" b="1" dirty="0"/>
              <a:t>ročník súťaže – </a:t>
            </a:r>
            <a:r>
              <a:rPr lang="sk-SK" b="1" dirty="0" smtClean="0"/>
              <a:t>18. mája a 6. septembra 2019,</a:t>
            </a:r>
            <a:endParaRPr lang="sk-SK" b="1" dirty="0"/>
          </a:p>
          <a:p>
            <a:r>
              <a:rPr lang="sk-SK" b="1" dirty="0" smtClean="0"/>
              <a:t>Zmeny v štatúte vedú ku zvyšovaniu kvality výberu – na degustáciu len nafľašované vína, zber vzoriek priamo u výrobcov</a:t>
            </a:r>
          </a:p>
          <a:p>
            <a:r>
              <a:rPr lang="sk-SK" dirty="0" smtClean="0"/>
              <a:t>Nový dizajn, zariadenie miestností </a:t>
            </a:r>
            <a:endParaRPr lang="sk-SK" dirty="0"/>
          </a:p>
          <a:p>
            <a:r>
              <a:rPr lang="sk-SK" dirty="0"/>
              <a:t>Zvýšenie označenia NSV SR na budove</a:t>
            </a:r>
          </a:p>
          <a:p>
            <a:r>
              <a:rPr lang="sk-SK" b="1" dirty="0"/>
              <a:t>Nové </a:t>
            </a:r>
            <a:r>
              <a:rPr lang="sk-SK" b="1" dirty="0" smtClean="0"/>
              <a:t>programy  </a:t>
            </a:r>
            <a:r>
              <a:rPr lang="sk-SK" dirty="0" smtClean="0"/>
              <a:t>-  Aktívna prezentáciu vinárov, regiónov</a:t>
            </a:r>
            <a:endParaRPr lang="sk-SK" dirty="0"/>
          </a:p>
          <a:p>
            <a:r>
              <a:rPr lang="sk-SK" dirty="0" smtClean="0"/>
              <a:t>Zvýšenie </a:t>
            </a:r>
            <a:r>
              <a:rPr lang="sk-SK" dirty="0"/>
              <a:t>návštevnosti a </a:t>
            </a:r>
            <a:r>
              <a:rPr lang="sk-SK" dirty="0" smtClean="0"/>
              <a:t>predaja o 15 %– viac ako 1190 zákazníkov priamo na degustáciu, viac ako 90 degustácií pre skupiny a CK, </a:t>
            </a:r>
            <a:endParaRPr lang="sk-SK" dirty="0"/>
          </a:p>
          <a:p>
            <a:r>
              <a:rPr lang="sk-SK" dirty="0" smtClean="0"/>
              <a:t>Prechod na VRP </a:t>
            </a:r>
          </a:p>
          <a:p>
            <a:r>
              <a:rPr lang="sk-SK" dirty="0" smtClean="0"/>
              <a:t>stretnutia </a:t>
            </a:r>
            <a:r>
              <a:rPr lang="sk-SK" dirty="0"/>
              <a:t>s organizáciami cestovného ruchu,</a:t>
            </a:r>
          </a:p>
          <a:p>
            <a:r>
              <a:rPr lang="sk-SK" b="1" dirty="0"/>
              <a:t>aktívna účasť na výstave vo </a:t>
            </a:r>
            <a:r>
              <a:rPr lang="sk-SK" b="1" dirty="0" smtClean="0"/>
              <a:t>Viedni, Brne, Prahe  </a:t>
            </a:r>
            <a:r>
              <a:rPr lang="sk-SK" b="1" dirty="0"/>
              <a:t>a </a:t>
            </a:r>
            <a:r>
              <a:rPr lang="sk-SK" b="1" dirty="0" smtClean="0"/>
              <a:t>Poľsku a Londýne  - ponuka NSV SR ako cestovnej destinácie – MOŽNOSŤ PRE VINÁROV na prezentáciu a TVORBU AGROTURISTICKÝCH BALÍČKOV pre CK</a:t>
            </a:r>
          </a:p>
          <a:p>
            <a:pPr>
              <a:buNone/>
            </a:pPr>
            <a:endParaRPr lang="sk-SK" b="1" dirty="0"/>
          </a:p>
          <a:p>
            <a:pPr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77748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1848" y="348343"/>
            <a:ext cx="9250438" cy="928914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Projekty – Schválené </a:t>
            </a:r>
            <a:r>
              <a:rPr lang="sk-SK" dirty="0"/>
              <a:t>a </a:t>
            </a:r>
            <a:r>
              <a:rPr lang="sk-SK" dirty="0" smtClean="0"/>
              <a:t>ukončené v roku 2019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32229" y="1306287"/>
            <a:ext cx="9027258" cy="3370242"/>
          </a:xfrm>
        </p:spPr>
        <p:txBody>
          <a:bodyPr>
            <a:noAutofit/>
          </a:bodyPr>
          <a:lstStyle/>
          <a:p>
            <a:pPr lvl="2"/>
            <a:r>
              <a:rPr lang="sk-SK" sz="2400" dirty="0" smtClean="0"/>
              <a:t>Propagácia v SR 2016 – ukončený, podaná ŽOP, prebehla kontrola, vyplatené peniaze 23 000 Eur</a:t>
            </a:r>
          </a:p>
          <a:p>
            <a:pPr lvl="2"/>
            <a:r>
              <a:rPr lang="sk-SK" sz="2400" dirty="0" smtClean="0"/>
              <a:t>Propagácia na trhoch tretích krajín 2017 – ukončený, ŽOP podaná, prebehla kontrola, financie 30 000 Eur, stále nevyplatené !!!</a:t>
            </a:r>
          </a:p>
          <a:p>
            <a:pPr lvl="2"/>
            <a:endParaRPr lang="sk-SK" sz="2400" dirty="0"/>
          </a:p>
          <a:p>
            <a:pPr lvl="2"/>
            <a:endParaRPr lang="sk-SK" sz="2400" dirty="0"/>
          </a:p>
          <a:p>
            <a:endParaRPr lang="sk-SK" sz="24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89049" y="0"/>
            <a:ext cx="1502951" cy="106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47615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Projekty PPA schválené a podané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7334" y="1508167"/>
            <a:ext cx="8596668" cy="4533196"/>
          </a:xfrm>
        </p:spPr>
        <p:txBody>
          <a:bodyPr>
            <a:normAutofit/>
          </a:bodyPr>
          <a:lstStyle/>
          <a:p>
            <a:r>
              <a:rPr lang="sk-SK" sz="2400" dirty="0" smtClean="0"/>
              <a:t>Propagácia v ČŠ 2017 – schválený, beží (projekt 100 000 Eur, financovanie 50 %, vyčerpaných 80 %)</a:t>
            </a:r>
          </a:p>
          <a:p>
            <a:r>
              <a:rPr lang="sk-SK" sz="2400" dirty="0" smtClean="0"/>
              <a:t>Propagácia na trhoch tretích krajín 2018 – schválený, beží, </a:t>
            </a:r>
          </a:p>
          <a:p>
            <a:r>
              <a:rPr lang="sk-SK" sz="2400" dirty="0" smtClean="0"/>
              <a:t>Propagácia v ČŠ 2018 – schválený, beží (projekt 100 000 Eur, financovanie 50 %, vyčerpaných 30 %)</a:t>
            </a:r>
          </a:p>
          <a:p>
            <a:endParaRPr lang="sk-SK" sz="2400" dirty="0" smtClean="0"/>
          </a:p>
          <a:p>
            <a:r>
              <a:rPr lang="sk-SK" sz="2400" dirty="0" smtClean="0"/>
              <a:t>Propagácia na trhoch tretích krajín 2019 podaný, (60 000 Eur, 50 % spolufinancovanie</a:t>
            </a:r>
          </a:p>
          <a:p>
            <a:r>
              <a:rPr lang="sk-SK" sz="2400" dirty="0" smtClean="0"/>
              <a:t>Propagácia v ČŠ 2019 – podaný, (projekt 100 000 Eur, financovanie 50 %)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89049" y="0"/>
            <a:ext cx="1502951" cy="106943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Projekt </a:t>
            </a:r>
            <a:r>
              <a:rPr lang="sk-SK" dirty="0" err="1" smtClean="0"/>
              <a:t>Interreg</a:t>
            </a:r>
            <a:r>
              <a:rPr lang="sk-SK" dirty="0" smtClean="0"/>
              <a:t> V-A  AT-SK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5" indent="-342900"/>
            <a:r>
              <a:rPr lang="sk-SK" sz="2400" dirty="0" err="1" smtClean="0"/>
              <a:t>Interreg</a:t>
            </a:r>
            <a:r>
              <a:rPr lang="sk-SK" sz="2400" dirty="0" smtClean="0"/>
              <a:t> V-A SK-AT – schválený, v júli 2019 podpísaná zmluva</a:t>
            </a:r>
          </a:p>
          <a:p>
            <a:pPr marL="342900" lvl="5" indent="-342900"/>
            <a:r>
              <a:rPr lang="sk-SK" sz="2400" dirty="0" smtClean="0"/>
              <a:t>Prijatý nový zamestnanec Ing. Ďurčanská na naplnenie prác na projekte</a:t>
            </a:r>
          </a:p>
          <a:p>
            <a:pPr marL="342900" lvl="5" indent="-342900"/>
            <a:r>
              <a:rPr lang="sk-SK" sz="2400" dirty="0" smtClean="0"/>
              <a:t>Verejné obstarávanie na </a:t>
            </a:r>
            <a:r>
              <a:rPr lang="sk-SK" sz="2400" dirty="0" err="1" smtClean="0"/>
              <a:t>meteostanice</a:t>
            </a:r>
            <a:r>
              <a:rPr lang="sk-SK" sz="2400" dirty="0" smtClean="0"/>
              <a:t>, </a:t>
            </a:r>
          </a:p>
          <a:p>
            <a:pPr marL="342900" lvl="5" indent="-342900"/>
            <a:r>
              <a:rPr lang="sk-SK" sz="2400" dirty="0" smtClean="0"/>
              <a:t>3 roky, celková výška 410 000 Eur, podpora 95 %</a:t>
            </a:r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89049" y="0"/>
            <a:ext cx="1502951" cy="106943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Nové projekty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Projekt na poskytovanie poradenských služieb pre členov ZVVS</a:t>
            </a:r>
          </a:p>
          <a:p>
            <a:r>
              <a:rPr lang="sk-SK" dirty="0" smtClean="0"/>
              <a:t>Projekt na podporu školy SVOŠ Modra</a:t>
            </a:r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Hospodárenie Zväzu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Zväz hospodáril so ziskom 4277,66 Eur</a:t>
            </a:r>
          </a:p>
          <a:p>
            <a:r>
              <a:rPr lang="sk-SK" dirty="0" smtClean="0"/>
              <a:t>Náklady na hlavnú činnosť predstavovali 171 355 Eur, náklady na vedľajšiu činnosť predstavovali 119 447 Eur, náklady celkom 290 802 Eur</a:t>
            </a:r>
          </a:p>
          <a:p>
            <a:r>
              <a:rPr lang="sk-SK" dirty="0" smtClean="0"/>
              <a:t>Výnosy z hlavnej činnosti predstavovali 174 371 Eur, výnosy z vedľajšej činnosti predstavovali 120 708 Eur, výnosy celkom 295 079 Eur</a:t>
            </a:r>
          </a:p>
          <a:p>
            <a:endParaRPr lang="sk-SK" dirty="0" smtClean="0"/>
          </a:p>
          <a:p>
            <a:r>
              <a:rPr lang="sk-SK" dirty="0" smtClean="0"/>
              <a:t>Prílohou je účtovná závierka Zväzu za rok 2019. 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3. Správa o činnosti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3" y="1553029"/>
            <a:ext cx="8829523" cy="4488334"/>
          </a:xfrm>
        </p:spPr>
        <p:txBody>
          <a:bodyPr>
            <a:noAutofit/>
          </a:bodyPr>
          <a:lstStyle/>
          <a:p>
            <a:r>
              <a:rPr lang="sk-SK" sz="2400" dirty="0" smtClean="0"/>
              <a:t>Zväz má v súčasnosti 4 zamestnancov na plný úväzok</a:t>
            </a:r>
          </a:p>
          <a:p>
            <a:endParaRPr lang="sk-SK" sz="2400" dirty="0" smtClean="0"/>
          </a:p>
          <a:p>
            <a:r>
              <a:rPr lang="sk-SK" sz="2400" dirty="0" smtClean="0"/>
              <a:t>Počet členov Zväzu k 31.12.2019: 83</a:t>
            </a:r>
          </a:p>
          <a:p>
            <a:endParaRPr lang="sk-SK" sz="2400" dirty="0" smtClean="0"/>
          </a:p>
          <a:p>
            <a:r>
              <a:rPr lang="sk-SK" sz="2400" dirty="0" smtClean="0"/>
              <a:t>Prijatie nových členov v roku 2019: Zámocké vinárstvo, Víno od Francúza</a:t>
            </a:r>
          </a:p>
          <a:p>
            <a:endParaRPr lang="sk-SK" sz="2400" dirty="0" smtClean="0"/>
          </a:p>
          <a:p>
            <a:pPr>
              <a:buNone/>
            </a:pPr>
            <a:endParaRPr lang="sk-SK" sz="2400" dirty="0" smtClean="0"/>
          </a:p>
          <a:p>
            <a:endParaRPr lang="sk-SK" sz="2400" dirty="0"/>
          </a:p>
          <a:p>
            <a:endParaRPr lang="sk-SK" sz="2400" dirty="0"/>
          </a:p>
          <a:p>
            <a:pPr lvl="2"/>
            <a:endParaRPr lang="sk-SK" sz="2400" dirty="0"/>
          </a:p>
          <a:p>
            <a:pPr lvl="2"/>
            <a:endParaRPr lang="sk-SK" sz="24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89049" y="0"/>
            <a:ext cx="1502951" cy="106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23619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1- krát ročne, zasadnutie Valného zhromaždenia</a:t>
            </a:r>
          </a:p>
          <a:p>
            <a:r>
              <a:rPr lang="sk-SK" dirty="0" smtClean="0"/>
              <a:t>Stretnutie prezídia: 3-krát ročne</a:t>
            </a:r>
          </a:p>
          <a:p>
            <a:r>
              <a:rPr lang="sk-SK" dirty="0" smtClean="0"/>
              <a:t>Stretnutia s členmi Zväzu – viac ako 40 stretnutí, vzorové projekty na podporné opatrenia, legislatíva, pomoc s usmerneniami,  podávaním projektov, požiadavky na MP RV SR, kontrola etikiet, odvolania proti pokutám, odvolania proti rozhodnutiam PPA, UKSUP, MP RV SR, práca na projekte </a:t>
            </a:r>
            <a:r>
              <a:rPr lang="sk-SK" dirty="0" err="1" smtClean="0"/>
              <a:t>meteostanice</a:t>
            </a:r>
            <a:endParaRPr lang="sk-SK" dirty="0" smtClean="0"/>
          </a:p>
          <a:p>
            <a:r>
              <a:rPr lang="sk-SK" dirty="0" smtClean="0"/>
              <a:t>Administrácia účtovná, Archivácia dokumentov, </a:t>
            </a:r>
          </a:p>
          <a:p>
            <a:r>
              <a:rPr lang="sk-SK" dirty="0" smtClean="0"/>
              <a:t>Inventúry: ročne k 31.12.2019 skladová a dokumentačná, štvrťročne hotovostná elektronická registračná pokladňa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829734" y="7620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6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 Správa o činnosti</a:t>
            </a:r>
            <a:endParaRPr kumimoji="0" lang="sk-SK" sz="36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3" y="1582057"/>
            <a:ext cx="9453637" cy="4876800"/>
          </a:xfrm>
        </p:spPr>
        <p:txBody>
          <a:bodyPr>
            <a:normAutofit lnSpcReduction="10000"/>
          </a:bodyPr>
          <a:lstStyle/>
          <a:p>
            <a:r>
              <a:rPr lang="sk-SK" sz="2400" b="1" dirty="0"/>
              <a:t>MP RV SR </a:t>
            </a:r>
          </a:p>
          <a:p>
            <a:pPr>
              <a:buNone/>
            </a:pPr>
            <a:r>
              <a:rPr lang="sk-SK" dirty="0" smtClean="0"/>
              <a:t>Témy: </a:t>
            </a:r>
          </a:p>
          <a:p>
            <a:r>
              <a:rPr lang="sk-SK" dirty="0" smtClean="0"/>
              <a:t>novela zákona o vinohradníctve a vinárstve – bude sa robiť až po schválení všetkých vykonávacích a delegovaných aktov, </a:t>
            </a:r>
          </a:p>
          <a:p>
            <a:r>
              <a:rPr lang="sk-SK" dirty="0" smtClean="0"/>
              <a:t>Bratislavský kraj, terasy, Integrovaná produkcia, pôda,  ovocné vína, </a:t>
            </a:r>
          </a:p>
          <a:p>
            <a:r>
              <a:rPr lang="sk-SK" dirty="0" smtClean="0"/>
              <a:t>zvýšenie podpory na integrovanú a ekologickú produkciu –návrh na zvýšenie o 100 Eur, schválili v Bruseli</a:t>
            </a:r>
          </a:p>
          <a:p>
            <a:r>
              <a:rPr lang="sk-SK" dirty="0" smtClean="0"/>
              <a:t>zmena podpory na investície v rámci </a:t>
            </a:r>
            <a:r>
              <a:rPr lang="sk-SK" dirty="0" err="1" smtClean="0"/>
              <a:t>sot</a:t>
            </a:r>
            <a:r>
              <a:rPr lang="sk-SK" dirty="0" smtClean="0"/>
              <a:t> s vínom – uskutočnilo sa stretnutie, kde sme požiadali o zmenu na investície. V marci by sa mala urobiť zmena programu, ak ju Brusel schváli, tak môžeme čerpať aj na iné opatrenia. </a:t>
            </a:r>
          </a:p>
          <a:p>
            <a:r>
              <a:rPr lang="sk-SK" dirty="0" smtClean="0"/>
              <a:t>Autentické vína – stretnutie s riaditeľkou odboru rastlinnej výroby,</a:t>
            </a:r>
          </a:p>
          <a:p>
            <a:r>
              <a:rPr lang="sk-SK" dirty="0" smtClean="0"/>
              <a:t>Novela vyhlášky 350/2009, </a:t>
            </a:r>
            <a:r>
              <a:rPr lang="sk-SK" dirty="0" err="1" smtClean="0"/>
              <a:t>rozporové</a:t>
            </a:r>
            <a:r>
              <a:rPr lang="sk-SK" dirty="0" smtClean="0"/>
              <a:t> konanie</a:t>
            </a:r>
          </a:p>
          <a:p>
            <a:r>
              <a:rPr lang="sk-SK" dirty="0" smtClean="0"/>
              <a:t>Štatistické údaje o vývoze/dovoze/výrobe – upozornili sme a žiadali sme o vysvetlenie rozdielnych údajov, </a:t>
            </a:r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48305" y="290285"/>
            <a:ext cx="8596668" cy="1320800"/>
          </a:xfrm>
        </p:spPr>
        <p:txBody>
          <a:bodyPr/>
          <a:lstStyle/>
          <a:p>
            <a:r>
              <a:rPr lang="sk-SK" dirty="0"/>
              <a:t>3. Správa o činnosti – rokovanie so zástupcami štátu</a:t>
            </a: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89049" y="0"/>
            <a:ext cx="1502951" cy="106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07926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Najdôležitejšie závery prezídia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7334" y="1553029"/>
            <a:ext cx="8553752" cy="4488333"/>
          </a:xfrm>
        </p:spPr>
        <p:txBody>
          <a:bodyPr>
            <a:normAutofit/>
          </a:bodyPr>
          <a:lstStyle/>
          <a:p>
            <a:r>
              <a:rPr lang="sk-SK" dirty="0" smtClean="0"/>
              <a:t>Schválenie štatútu NSV SR, Vinárstvo roka</a:t>
            </a:r>
          </a:p>
          <a:p>
            <a:r>
              <a:rPr lang="sk-SK" dirty="0" smtClean="0"/>
              <a:t>Podpísala sa zmluva na projekt </a:t>
            </a:r>
            <a:r>
              <a:rPr lang="sk-SK" dirty="0" err="1" smtClean="0"/>
              <a:t>meteostanice</a:t>
            </a:r>
            <a:r>
              <a:rPr lang="sk-SK" dirty="0" smtClean="0"/>
              <a:t>, začala sa realizácia projektu</a:t>
            </a:r>
          </a:p>
          <a:p>
            <a:r>
              <a:rPr lang="sk-SK" dirty="0" smtClean="0"/>
              <a:t>Schválenie aktivít na zvýšenie podpory na IP a EP</a:t>
            </a:r>
          </a:p>
          <a:p>
            <a:r>
              <a:rPr lang="sk-SK" dirty="0" smtClean="0"/>
              <a:t>Účasť zamestnancov na programe pre poradcov v </a:t>
            </a:r>
            <a:r>
              <a:rPr lang="sk-SK" dirty="0" err="1" smtClean="0"/>
              <a:t>agrosektore</a:t>
            </a:r>
            <a:endParaRPr lang="sk-SK" dirty="0" smtClean="0"/>
          </a:p>
          <a:p>
            <a:r>
              <a:rPr lang="sk-SK" dirty="0" smtClean="0"/>
              <a:t>Vytvorenie Strategického plánu pre vinohradníctvo a vinárstvo, v rámci SPP 2021-2027, do ktorej bolo včlenená aj SOT s </a:t>
            </a:r>
            <a:r>
              <a:rPr lang="sk-SK" dirty="0" smtClean="0"/>
              <a:t>vínom</a:t>
            </a:r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4212562"/>
          </a:xfrm>
        </p:spPr>
        <p:txBody>
          <a:bodyPr>
            <a:normAutofit fontScale="77500" lnSpcReduction="20000"/>
          </a:bodyPr>
          <a:lstStyle/>
          <a:p>
            <a:r>
              <a:rPr lang="sk-SK" b="1" dirty="0"/>
              <a:t>PPA</a:t>
            </a:r>
            <a:r>
              <a:rPr lang="sk-SK" dirty="0"/>
              <a:t> – </a:t>
            </a:r>
            <a:r>
              <a:rPr lang="sk-SK" dirty="0" smtClean="0"/>
              <a:t>2 stretnutia</a:t>
            </a:r>
            <a:endParaRPr lang="sk-SK" dirty="0"/>
          </a:p>
          <a:p>
            <a:pPr lvl="1"/>
            <a:r>
              <a:rPr lang="sk-SK" dirty="0"/>
              <a:t>témy problémy s </a:t>
            </a:r>
            <a:r>
              <a:rPr lang="sk-SK" dirty="0" smtClean="0"/>
              <a:t>čerpaním </a:t>
            </a:r>
            <a:r>
              <a:rPr lang="sk-SK" dirty="0"/>
              <a:t>dotácií, spolupráca, </a:t>
            </a:r>
          </a:p>
          <a:p>
            <a:pPr marL="457200" lvl="1" indent="0">
              <a:buNone/>
            </a:pPr>
            <a:endParaRPr lang="sk-SK" dirty="0"/>
          </a:p>
          <a:p>
            <a:r>
              <a:rPr lang="sk-SK" b="1" dirty="0"/>
              <a:t>UKSUP</a:t>
            </a:r>
            <a:r>
              <a:rPr lang="sk-SK" dirty="0"/>
              <a:t>-1 stretnutie </a:t>
            </a:r>
          </a:p>
          <a:p>
            <a:pPr lvl="1"/>
            <a:r>
              <a:rPr lang="sk-SK" dirty="0" smtClean="0"/>
              <a:t>– uznávanie odrôd, dĺžka </a:t>
            </a:r>
            <a:r>
              <a:rPr lang="sk-SK" dirty="0"/>
              <a:t>certifikácie vín, rôzne</a:t>
            </a:r>
          </a:p>
          <a:p>
            <a:endParaRPr lang="sk-SK" b="1" dirty="0"/>
          </a:p>
          <a:p>
            <a:r>
              <a:rPr lang="sk-SK" b="1" dirty="0" smtClean="0"/>
              <a:t>ŠVPS</a:t>
            </a:r>
            <a:r>
              <a:rPr lang="sk-SK" dirty="0" smtClean="0"/>
              <a:t>-1 </a:t>
            </a:r>
            <a:r>
              <a:rPr lang="sk-SK" dirty="0"/>
              <a:t>stretnutie</a:t>
            </a:r>
          </a:p>
          <a:p>
            <a:pPr lvl="1"/>
            <a:r>
              <a:rPr lang="sk-SK" dirty="0" smtClean="0"/>
              <a:t>Problémy s hygienou prevádzok malých výrobcov</a:t>
            </a:r>
          </a:p>
          <a:p>
            <a:pPr lvl="1">
              <a:buNone/>
            </a:pPr>
            <a:endParaRPr lang="sk-SK" b="1" dirty="0" smtClean="0"/>
          </a:p>
          <a:p>
            <a:pPr marL="342900" lvl="1" indent="-342900"/>
            <a:r>
              <a:rPr lang="sk-SK" sz="1800" b="1" dirty="0" smtClean="0"/>
              <a:t>ŠVPÚ</a:t>
            </a:r>
          </a:p>
          <a:p>
            <a:pPr lvl="1"/>
            <a:r>
              <a:rPr lang="sk-SK" dirty="0" smtClean="0"/>
              <a:t>Uskutočnila sa spoločná degustácia vín z obchodných reťazcov</a:t>
            </a:r>
          </a:p>
          <a:p>
            <a:pPr lvl="1">
              <a:buNone/>
            </a:pPr>
            <a:endParaRPr lang="sk-SK" sz="1800" b="1" dirty="0" smtClean="0"/>
          </a:p>
          <a:p>
            <a:pPr marL="342900" lvl="1" indent="-342900"/>
            <a:r>
              <a:rPr lang="sk-SK" sz="1800" b="1" dirty="0" smtClean="0"/>
              <a:t>Úrad pre metrológiu</a:t>
            </a:r>
          </a:p>
          <a:p>
            <a:pPr lvl="1"/>
            <a:r>
              <a:rPr lang="sk-SK" dirty="0" smtClean="0"/>
              <a:t>Uskutočnilo sa stretnutie k novele vyhlášky</a:t>
            </a:r>
          </a:p>
          <a:p>
            <a:pPr lvl="1"/>
            <a:endParaRPr lang="sk-SK" dirty="0" smtClean="0"/>
          </a:p>
          <a:p>
            <a:pPr lvl="1">
              <a:buNone/>
            </a:pPr>
            <a:endParaRPr lang="sk-SK" dirty="0"/>
          </a:p>
          <a:p>
            <a:pPr lvl="1"/>
            <a:endParaRPr lang="sk-SK" dirty="0"/>
          </a:p>
          <a:p>
            <a:pPr marL="457200" lvl="1" indent="0">
              <a:buNone/>
            </a:pPr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Správa o činnosti – rokovanie so zástupcami štátu</a:t>
            </a: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89049" y="0"/>
            <a:ext cx="1502951" cy="106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8314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Iné organizácie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>
            <a:normAutofit fontScale="77500" lnSpcReduction="20000"/>
          </a:bodyPr>
          <a:lstStyle/>
          <a:p>
            <a:r>
              <a:rPr lang="sk-SK" sz="2400" b="1" dirty="0"/>
              <a:t>BTB – marketingová organizácia</a:t>
            </a:r>
            <a:r>
              <a:rPr lang="sk-SK" sz="2400" dirty="0"/>
              <a:t>, </a:t>
            </a:r>
            <a:endParaRPr lang="sk-SK" sz="2400" dirty="0" smtClean="0"/>
          </a:p>
          <a:p>
            <a:pPr lvl="1"/>
            <a:r>
              <a:rPr lang="sk-SK" sz="2200" dirty="0" smtClean="0"/>
              <a:t>propagácia </a:t>
            </a:r>
            <a:r>
              <a:rPr lang="sk-SK" sz="2200" dirty="0"/>
              <a:t>NSV SR, </a:t>
            </a:r>
            <a:r>
              <a:rPr lang="sk-SK" sz="2200" dirty="0" smtClean="0"/>
              <a:t>6 stretnutí, </a:t>
            </a:r>
          </a:p>
          <a:p>
            <a:pPr lvl="1"/>
            <a:r>
              <a:rPr lang="sk-SK" sz="2200" dirty="0" smtClean="0"/>
              <a:t>propagácia </a:t>
            </a:r>
            <a:r>
              <a:rPr lang="sk-SK" sz="2200" dirty="0"/>
              <a:t>prostredníctvom </a:t>
            </a:r>
            <a:r>
              <a:rPr lang="sk-SK" sz="2200" dirty="0" smtClean="0"/>
              <a:t>výstav vo Viedni, v Brne, v Prahe, v Katoviciach, v Londýne</a:t>
            </a:r>
          </a:p>
          <a:p>
            <a:pPr lvl="1"/>
            <a:r>
              <a:rPr lang="sk-SK" sz="2200" dirty="0" smtClean="0"/>
              <a:t>BKIS </a:t>
            </a:r>
            <a:endParaRPr lang="sk-SK" sz="2200" dirty="0"/>
          </a:p>
          <a:p>
            <a:pPr marL="0" indent="0">
              <a:buNone/>
            </a:pPr>
            <a:endParaRPr lang="sk-SK" sz="2400" dirty="0"/>
          </a:p>
          <a:p>
            <a:r>
              <a:rPr lang="sk-SK" sz="2400" b="1" dirty="0"/>
              <a:t>SPPK</a:t>
            </a:r>
            <a:r>
              <a:rPr lang="sk-SK" sz="2400" dirty="0"/>
              <a:t> </a:t>
            </a:r>
            <a:r>
              <a:rPr lang="sk-SK" sz="2400" dirty="0" smtClean="0"/>
              <a:t>a ostatné zväzy </a:t>
            </a:r>
          </a:p>
          <a:p>
            <a:pPr lvl="1"/>
            <a:r>
              <a:rPr lang="sk-SK" sz="2200" dirty="0" smtClean="0"/>
              <a:t>zvýšenie podpory na integrovanú a ekologické vinohradníctvo,</a:t>
            </a:r>
          </a:p>
          <a:p>
            <a:pPr lvl="1"/>
            <a:r>
              <a:rPr lang="sk-SK" sz="2200" dirty="0" smtClean="0"/>
              <a:t> rokovanie o podmienkach pracovníkov v špeciálnej rastlinnej výrobe, prípravky na ochranu rastlín, </a:t>
            </a:r>
          </a:p>
          <a:p>
            <a:pPr lvl="1"/>
            <a:r>
              <a:rPr lang="sk-SK" sz="2200" dirty="0" smtClean="0"/>
              <a:t>Prednáška na spoločnom seminári</a:t>
            </a:r>
          </a:p>
          <a:p>
            <a:pPr lvl="1"/>
            <a:r>
              <a:rPr lang="sk-SK" sz="2200" dirty="0" smtClean="0"/>
              <a:t>Pripomienkovanie návrhov COPA </a:t>
            </a:r>
            <a:r>
              <a:rPr lang="sk-SK" sz="2200" dirty="0" err="1" smtClean="0"/>
              <a:t>COGECa</a:t>
            </a:r>
            <a:r>
              <a:rPr lang="sk-SK" sz="2200" dirty="0" smtClean="0"/>
              <a:t>, </a:t>
            </a:r>
          </a:p>
          <a:p>
            <a:pPr lvl="1"/>
            <a:r>
              <a:rPr lang="sk-SK" sz="2200" dirty="0" smtClean="0"/>
              <a:t>odpady </a:t>
            </a:r>
            <a:r>
              <a:rPr lang="sk-SK" sz="2200" dirty="0"/>
              <a:t>z obalov</a:t>
            </a:r>
            <a:r>
              <a:rPr lang="sk-SK" sz="2200" dirty="0" smtClean="0"/>
              <a:t>,</a:t>
            </a:r>
          </a:p>
          <a:p>
            <a:pPr lvl="1"/>
            <a:r>
              <a:rPr lang="sk-SK" sz="2200" dirty="0" smtClean="0"/>
              <a:t> vzdelávanie</a:t>
            </a:r>
            <a:endParaRPr lang="sk-SK" sz="2200" dirty="0"/>
          </a:p>
          <a:p>
            <a:pPr marL="0" indent="0">
              <a:buNone/>
            </a:pPr>
            <a:endParaRPr lang="sk-SK" sz="2400" dirty="0"/>
          </a:p>
          <a:p>
            <a:endParaRPr lang="sk-SK" sz="24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89049" y="0"/>
            <a:ext cx="1502951" cy="106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52413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Iné organizácie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>
            <a:normAutofit/>
          </a:bodyPr>
          <a:lstStyle/>
          <a:p>
            <a:r>
              <a:rPr lang="sk-SK" sz="2400" b="1" dirty="0" smtClean="0"/>
              <a:t>SVOŠ</a:t>
            </a:r>
            <a:r>
              <a:rPr lang="sk-SK" sz="2400" dirty="0" smtClean="0"/>
              <a:t> v Modre </a:t>
            </a:r>
          </a:p>
          <a:p>
            <a:pPr lvl="1"/>
            <a:r>
              <a:rPr lang="sk-SK" sz="2200" dirty="0" smtClean="0"/>
              <a:t>4 stretnutia</a:t>
            </a:r>
          </a:p>
          <a:p>
            <a:pPr lvl="1"/>
            <a:r>
              <a:rPr lang="sk-SK" sz="2200" dirty="0" smtClean="0"/>
              <a:t>poskytli sme štipendiá spolu vo výške 450 Eur pre 9 študentov, </a:t>
            </a:r>
          </a:p>
          <a:p>
            <a:pPr lvl="1"/>
            <a:r>
              <a:rPr lang="sk-SK" sz="2200" dirty="0" smtClean="0"/>
              <a:t>školu sme zapojili do projektu </a:t>
            </a:r>
            <a:r>
              <a:rPr lang="sk-SK" sz="2200" dirty="0" err="1" smtClean="0"/>
              <a:t>Interreg</a:t>
            </a:r>
            <a:r>
              <a:rPr lang="sk-SK" sz="2200" dirty="0" smtClean="0"/>
              <a:t>, </a:t>
            </a:r>
          </a:p>
          <a:p>
            <a:pPr lvl="1"/>
            <a:r>
              <a:rPr lang="sk-SK" sz="2200" dirty="0" smtClean="0"/>
              <a:t>pomáhame jej zapojiť sa do ďalšieho projektu na vybudovanie laboratórií</a:t>
            </a:r>
          </a:p>
          <a:p>
            <a:endParaRPr lang="sk-SK" sz="2400" dirty="0" smtClean="0"/>
          </a:p>
          <a:p>
            <a:r>
              <a:rPr lang="sk-SK" sz="2400" b="1" dirty="0" smtClean="0"/>
              <a:t>Rakúsko</a:t>
            </a:r>
            <a:r>
              <a:rPr lang="sk-SK" sz="2400" dirty="0" smtClean="0"/>
              <a:t> – 6 stretnutí - nový projekt na </a:t>
            </a:r>
            <a:r>
              <a:rPr lang="sk-SK" sz="2400" dirty="0" err="1" smtClean="0"/>
              <a:t>meteostanice</a:t>
            </a:r>
            <a:r>
              <a:rPr lang="sk-SK" sz="2400" dirty="0" smtClean="0"/>
              <a:t> v rámci </a:t>
            </a:r>
            <a:r>
              <a:rPr lang="sk-SK" sz="2400" dirty="0" err="1" smtClean="0"/>
              <a:t>Interregu</a:t>
            </a:r>
            <a:r>
              <a:rPr lang="sk-SK" sz="2400" dirty="0" smtClean="0"/>
              <a:t> V-A, SK- AT</a:t>
            </a:r>
            <a:endParaRPr lang="sk-SK" sz="24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89049" y="0"/>
            <a:ext cx="1502951" cy="106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52413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Propagačné aktivity ZVVS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3" y="1480457"/>
            <a:ext cx="9540724" cy="4992914"/>
          </a:xfrm>
        </p:spPr>
        <p:txBody>
          <a:bodyPr>
            <a:normAutofit fontScale="85000" lnSpcReduction="20000"/>
          </a:bodyPr>
          <a:lstStyle/>
          <a:p>
            <a:r>
              <a:rPr lang="sk-SK" sz="2400" dirty="0"/>
              <a:t>Slovenské víno </a:t>
            </a:r>
            <a:r>
              <a:rPr lang="sk-SK" sz="2400" dirty="0" smtClean="0"/>
              <a:t>–230 </a:t>
            </a:r>
            <a:r>
              <a:rPr lang="sk-SK" sz="2400" dirty="0"/>
              <a:t>hostí, 15 </a:t>
            </a:r>
            <a:r>
              <a:rPr lang="sk-SK" sz="2400" dirty="0" smtClean="0"/>
              <a:t>vinárov, informácie v médiách – hlavné správy JOJ, rozhlas, noviny</a:t>
            </a:r>
          </a:p>
          <a:p>
            <a:endParaRPr lang="sk-SK" sz="2400" dirty="0"/>
          </a:p>
          <a:p>
            <a:endParaRPr lang="sk-SK" sz="2400" dirty="0"/>
          </a:p>
          <a:p>
            <a:r>
              <a:rPr lang="sk-SK" sz="2400" dirty="0"/>
              <a:t>Vinárstvo roka </a:t>
            </a:r>
            <a:r>
              <a:rPr lang="sk-SK" sz="2400" dirty="0" smtClean="0"/>
              <a:t>2019 – Víno Mrva Stanko, a.s.</a:t>
            </a:r>
            <a:endParaRPr lang="sk-SK" sz="2400" dirty="0"/>
          </a:p>
          <a:p>
            <a:endParaRPr lang="sk-SK" sz="2400" dirty="0"/>
          </a:p>
          <a:p>
            <a:r>
              <a:rPr lang="sk-SK" sz="2400" dirty="0"/>
              <a:t>Ocenenie osobností </a:t>
            </a:r>
            <a:r>
              <a:rPr lang="sk-SK" sz="2400" dirty="0" smtClean="0"/>
              <a:t> JUDr. Igor </a:t>
            </a:r>
            <a:r>
              <a:rPr lang="sk-SK" sz="2400" dirty="0" err="1" smtClean="0"/>
              <a:t>Mancel</a:t>
            </a:r>
            <a:r>
              <a:rPr lang="sk-SK" sz="2400" dirty="0" smtClean="0"/>
              <a:t>, Ing. Miloš Ševčík, Ing. </a:t>
            </a:r>
            <a:r>
              <a:rPr lang="sk-SK" sz="2400" dirty="0" err="1" smtClean="0"/>
              <a:t>Beata</a:t>
            </a:r>
            <a:r>
              <a:rPr lang="sk-SK" sz="2400" dirty="0" smtClean="0"/>
              <a:t> Hrušková</a:t>
            </a:r>
          </a:p>
          <a:p>
            <a:endParaRPr lang="sk-SK" sz="2400" dirty="0"/>
          </a:p>
          <a:p>
            <a:r>
              <a:rPr lang="sk-SK" sz="2400" dirty="0"/>
              <a:t>Spolupráca s novinármi – </a:t>
            </a:r>
            <a:r>
              <a:rPr lang="sk-SK" sz="2400" dirty="0" smtClean="0"/>
              <a:t>5 </a:t>
            </a:r>
            <a:r>
              <a:rPr lang="sk-SK" sz="2400" dirty="0"/>
              <a:t>tlačových správ, </a:t>
            </a:r>
            <a:r>
              <a:rPr lang="sk-SK" sz="2400" dirty="0" smtClean="0"/>
              <a:t>10 </a:t>
            </a:r>
            <a:r>
              <a:rPr lang="sk-SK" sz="2400" dirty="0"/>
              <a:t>rozhovorov s rádiom, televíziami, pravidelná </a:t>
            </a:r>
            <a:r>
              <a:rPr lang="sk-SK" sz="2400" dirty="0" smtClean="0"/>
              <a:t>reklama, </a:t>
            </a:r>
            <a:r>
              <a:rPr lang="sk-SK" sz="2400" dirty="0" err="1" smtClean="0"/>
              <a:t>info</a:t>
            </a:r>
            <a:r>
              <a:rPr lang="sk-SK" sz="2400" dirty="0" smtClean="0"/>
              <a:t> o činnosti do Vinič a víno, </a:t>
            </a:r>
            <a:r>
              <a:rPr lang="sk-SK" sz="2400" dirty="0" err="1" smtClean="0"/>
              <a:t>vínko.sk</a:t>
            </a:r>
            <a:endParaRPr lang="sk-SK" sz="2400" dirty="0" smtClean="0"/>
          </a:p>
          <a:p>
            <a:pPr>
              <a:buNone/>
            </a:pPr>
            <a:endParaRPr lang="sk-SK" sz="2400" dirty="0" smtClean="0"/>
          </a:p>
          <a:p>
            <a:r>
              <a:rPr lang="sk-SK" sz="2400" dirty="0" smtClean="0"/>
              <a:t>web stránka zväzu </a:t>
            </a:r>
            <a:r>
              <a:rPr lang="sk-SK" sz="2400" dirty="0" err="1" smtClean="0">
                <a:hlinkClick r:id="rId2"/>
              </a:rPr>
              <a:t>www.zvvs.sk</a:t>
            </a:r>
            <a:r>
              <a:rPr lang="sk-SK" sz="2400" dirty="0" smtClean="0"/>
              <a:t>, </a:t>
            </a:r>
          </a:p>
          <a:p>
            <a:endParaRPr lang="sk-SK" sz="2400" dirty="0" smtClean="0"/>
          </a:p>
          <a:p>
            <a:r>
              <a:rPr lang="sk-SK" sz="2400" dirty="0" err="1" smtClean="0"/>
              <a:t>Fb</a:t>
            </a:r>
            <a:r>
              <a:rPr lang="sk-SK" sz="2400" dirty="0" smtClean="0"/>
              <a:t> Milujem slovenské víno – zverejňuje pravidelné informácie</a:t>
            </a:r>
            <a:endParaRPr lang="sk-SK" sz="24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89049" y="0"/>
            <a:ext cx="1502951" cy="106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325567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</TotalTime>
  <Words>1026</Words>
  <Application>Microsoft Office PowerPoint</Application>
  <PresentationFormat>Vlastná</PresentationFormat>
  <Paragraphs>126</Paragraphs>
  <Slides>15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6" baseType="lpstr">
      <vt:lpstr>Fazeta</vt:lpstr>
      <vt:lpstr>Správa o činnosti ZVVS za rok 2019</vt:lpstr>
      <vt:lpstr>3. Správa o činnosti</vt:lpstr>
      <vt:lpstr>Snímka 3</vt:lpstr>
      <vt:lpstr>3. Správa o činnosti – rokovanie so zástupcami štátu</vt:lpstr>
      <vt:lpstr>Najdôležitejšie závery prezídia</vt:lpstr>
      <vt:lpstr>Správa o činnosti – rokovanie so zástupcami štátu</vt:lpstr>
      <vt:lpstr>Iné organizácie</vt:lpstr>
      <vt:lpstr>Iné organizácie</vt:lpstr>
      <vt:lpstr>Propagačné aktivity ZVVS</vt:lpstr>
      <vt:lpstr>Národný salón vín SR   - celoročná prevádzka  </vt:lpstr>
      <vt:lpstr>Projekty – Schválené a ukončené v roku 2019 </vt:lpstr>
      <vt:lpstr>Projekty PPA schválené a podané</vt:lpstr>
      <vt:lpstr>Projekt Interreg V-A  AT-SK</vt:lpstr>
      <vt:lpstr>Nové projekty</vt:lpstr>
      <vt:lpstr>Hospodárenie Zväzu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Súčasná situácia na trhu s vínom</dc:title>
  <dc:creator>Jaroslava Kaňuchová Pátková</dc:creator>
  <cp:lastModifiedBy>HP</cp:lastModifiedBy>
  <cp:revision>121</cp:revision>
  <cp:lastPrinted>2018-04-12T09:23:46Z</cp:lastPrinted>
  <dcterms:created xsi:type="dcterms:W3CDTF">2017-05-07T13:31:16Z</dcterms:created>
  <dcterms:modified xsi:type="dcterms:W3CDTF">2020-08-14T08:28:44Z</dcterms:modified>
</cp:coreProperties>
</file>