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314" r:id="rId2"/>
    <p:sldId id="315" r:id="rId3"/>
    <p:sldId id="316" r:id="rId4"/>
    <p:sldId id="317" r:id="rId5"/>
    <p:sldId id="320" r:id="rId6"/>
    <p:sldId id="321" r:id="rId7"/>
    <p:sldId id="319" r:id="rId8"/>
    <p:sldId id="266" r:id="rId9"/>
    <p:sldId id="297" r:id="rId10"/>
    <p:sldId id="318" r:id="rId11"/>
    <p:sldId id="296" r:id="rId12"/>
    <p:sldId id="273" r:id="rId13"/>
    <p:sldId id="299" r:id="rId14"/>
    <p:sldId id="272" r:id="rId15"/>
    <p:sldId id="269" r:id="rId16"/>
    <p:sldId id="293" r:id="rId17"/>
    <p:sldId id="270" r:id="rId18"/>
    <p:sldId id="271" r:id="rId19"/>
    <p:sldId id="267" r:id="rId20"/>
    <p:sldId id="291" r:id="rId21"/>
    <p:sldId id="295" r:id="rId22"/>
    <p:sldId id="300" r:id="rId23"/>
    <p:sldId id="301" r:id="rId24"/>
    <p:sldId id="311" r:id="rId25"/>
    <p:sldId id="312" r:id="rId26"/>
    <p:sldId id="306" r:id="rId27"/>
    <p:sldId id="307" r:id="rId28"/>
    <p:sldId id="303" r:id="rId29"/>
    <p:sldId id="302" r:id="rId30"/>
    <p:sldId id="308" r:id="rId31"/>
    <p:sldId id="323" r:id="rId32"/>
    <p:sldId id="324" r:id="rId33"/>
    <p:sldId id="309" r:id="rId34"/>
    <p:sldId id="310" r:id="rId35"/>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103" autoAdjust="0"/>
    <p:restoredTop sz="94660"/>
  </p:normalViewPr>
  <p:slideViewPr>
    <p:cSldViewPr snapToGrid="0">
      <p:cViewPr>
        <p:scale>
          <a:sx n="80" d="100"/>
          <a:sy n="80" d="100"/>
        </p:scale>
        <p:origin x="-826" y="-25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k-SK"/>
              <a:t>Upravte štýly predlohy textu</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podnadpisov</a:t>
            </a:r>
            <a:endParaRPr lang="en-US" dirty="0"/>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556614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k-SK"/>
              <a:t>Upravte štýly predlohy textu</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80493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Upravte štýly predlohy textu</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3837812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k-SK"/>
              <a:t>Upravte štýly predlohy textu</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690661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k-SK"/>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41304933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k-SK"/>
              <a:t>Upravte štýly predlohy textu</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a:t>Upraviť štýly predlohy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284029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951086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k-SK"/>
              <a:t>Upravte štýly predlohy textu</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72864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k-SK"/>
              <a:t>Upravte štýly predlohy textu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4260618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k-SK"/>
              <a:t>Upravte štýly predlohy textu</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4" name="Date Placeholder 3"/>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3936910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Upravte štýly predlohy textu</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1939222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Upravte štýly predlohy textu</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4115749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k-SK"/>
              <a:t>Upravte štýly predlohy textu</a:t>
            </a:r>
            <a:endParaRPr lang="en-US" dirty="0"/>
          </a:p>
        </p:txBody>
      </p:sp>
      <p:sp>
        <p:nvSpPr>
          <p:cNvPr id="3" name="Date Placeholder 2"/>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143505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814291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k-SK"/>
              <a:t>Upravte štýly predlohy textu</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k-SK"/>
              <a:t>Upraviť štýly predlohy textu</a:t>
            </a:r>
          </a:p>
        </p:txBody>
      </p:sp>
      <p:sp>
        <p:nvSpPr>
          <p:cNvPr id="5" name="Date Placeholder 4"/>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295214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k-SK"/>
              <a:t>Upravte štýly predlohy textu</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a:t>Ak chcete pridať obrázok, kliknite na ikonu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0EEF038-F298-43F8-BEE3-8CBF022354D5}" type="datetimeFigureOut">
              <a:rPr lang="sk-SK" smtClean="0"/>
              <a:pPr/>
              <a:t>28. 8. 2020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3992796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k-SK"/>
              <a:t>Upravte štýly predlohy textu</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0EEF038-F298-43F8-BEE3-8CBF022354D5}" type="datetimeFigureOut">
              <a:rPr lang="sk-SK" smtClean="0"/>
              <a:pPr/>
              <a:t>28. 8. 2020</a:t>
            </a:fld>
            <a:endParaRPr lang="sk-SK"/>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FD1505-DCC5-4791-81DF-A102E431584E}" type="slidenum">
              <a:rPr lang="sk-SK" smtClean="0"/>
              <a:pPr/>
              <a:t>‹#›</a:t>
            </a:fld>
            <a:endParaRPr lang="sk-SK"/>
          </a:p>
        </p:txBody>
      </p:sp>
    </p:spTree>
    <p:extLst>
      <p:ext uri="{BB962C8B-B14F-4D97-AF65-F5344CB8AC3E}">
        <p14:creationId xmlns="" xmlns:p14="http://schemas.microsoft.com/office/powerpoint/2010/main" val="20868799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zvvs.sk/"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svps.sk/potraviny/zoznamy_potraviny.asp?LANG=SK"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a:t>Valné zhromaždenie </a:t>
            </a:r>
          </a:p>
        </p:txBody>
      </p:sp>
      <p:sp>
        <p:nvSpPr>
          <p:cNvPr id="3" name="Podnadpis 2"/>
          <p:cNvSpPr>
            <a:spLocks noGrp="1"/>
          </p:cNvSpPr>
          <p:nvPr>
            <p:ph type="subTitle" idx="1"/>
          </p:nvPr>
        </p:nvSpPr>
        <p:spPr/>
        <p:txBody>
          <a:bodyPr/>
          <a:lstStyle/>
          <a:p>
            <a:r>
              <a:rPr lang="sk-SK" dirty="0"/>
              <a:t>Zväz vinohradníkov a vinárov Slovenska</a:t>
            </a:r>
          </a:p>
          <a:p>
            <a:r>
              <a:rPr lang="sk-SK" dirty="0" smtClean="0"/>
              <a:t>27.August 2020</a:t>
            </a:r>
            <a:endParaRPr lang="sk-SK"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1644093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Oblasti </a:t>
            </a:r>
            <a:endParaRPr lang="sk-SK" dirty="0"/>
          </a:p>
        </p:txBody>
      </p:sp>
      <p:sp>
        <p:nvSpPr>
          <p:cNvPr id="3" name="Zástupný symbol obsahu 2"/>
          <p:cNvSpPr>
            <a:spLocks noGrp="1"/>
          </p:cNvSpPr>
          <p:nvPr>
            <p:ph idx="1"/>
          </p:nvPr>
        </p:nvSpPr>
        <p:spPr>
          <a:xfrm>
            <a:off x="677334" y="1591295"/>
            <a:ext cx="8596668" cy="4450068"/>
          </a:xfrm>
        </p:spPr>
        <p:txBody>
          <a:bodyPr/>
          <a:lstStyle/>
          <a:p>
            <a:r>
              <a:rPr lang="sk-SK" dirty="0" smtClean="0"/>
              <a:t>Poradenstvo a legislatíva</a:t>
            </a:r>
          </a:p>
          <a:p>
            <a:r>
              <a:rPr lang="sk-SK" dirty="0" smtClean="0"/>
              <a:t>Veda a výskum </a:t>
            </a:r>
          </a:p>
          <a:p>
            <a:r>
              <a:rPr lang="sk-SK" dirty="0" smtClean="0"/>
              <a:t>Propagácia </a:t>
            </a:r>
          </a:p>
          <a:p>
            <a:r>
              <a:rPr lang="sk-SK" dirty="0" smtClean="0"/>
              <a:t>Národný salón vín </a:t>
            </a:r>
          </a:p>
          <a:p>
            <a:r>
              <a:rPr lang="sk-SK" dirty="0" smtClean="0"/>
              <a:t>Vzdelávanie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p:txBody>
          <a:bodyPr/>
          <a:lstStyle/>
          <a:p>
            <a:r>
              <a:rPr lang="sk-SK" dirty="0" smtClean="0"/>
              <a:t>1- krát ročne, zasadnutie Valného zhromaždenia</a:t>
            </a:r>
          </a:p>
          <a:p>
            <a:r>
              <a:rPr lang="sk-SK" dirty="0" smtClean="0"/>
              <a:t>Stretnutie prezídia: 3-krát ročne</a:t>
            </a:r>
          </a:p>
          <a:p>
            <a:r>
              <a:rPr lang="sk-SK" dirty="0" smtClean="0"/>
              <a:t>Stretnutia s členmi Zväzu – viac ako 40 stretnutí, vzorové projekty na podporné opatrenia, legislatíva, pomoc s usmerneniami,  podávaním projektov, požiadavky na MP RV SR, kontrola etikiet, odvolania proti pokutám, odvolania proti rozhodnutiam PPA, UKSUP, MP RV SR, práca na projekte </a:t>
            </a:r>
            <a:r>
              <a:rPr lang="sk-SK" dirty="0" err="1" smtClean="0"/>
              <a:t>meteostanice</a:t>
            </a:r>
            <a:endParaRPr lang="sk-SK" dirty="0" smtClean="0"/>
          </a:p>
          <a:p>
            <a:r>
              <a:rPr lang="sk-SK" dirty="0" smtClean="0"/>
              <a:t>Administrácia účtovná, Archivácia dokumentov, </a:t>
            </a:r>
          </a:p>
          <a:p>
            <a:r>
              <a:rPr lang="sk-SK" dirty="0" smtClean="0"/>
              <a:t>Inventúry: ročne k 31.12.2019 skladová a dokumentačná, štvrťročne hotovostná elektronická registračná pokladňa</a:t>
            </a:r>
          </a:p>
        </p:txBody>
      </p:sp>
      <p:sp>
        <p:nvSpPr>
          <p:cNvPr id="4" name="Nadpis 1"/>
          <p:cNvSpPr txBox="1">
            <a:spLocks/>
          </p:cNvSpPr>
          <p:nvPr/>
        </p:nvSpPr>
        <p:spPr>
          <a:xfrm>
            <a:off x="829734" y="762000"/>
            <a:ext cx="8596668" cy="1320800"/>
          </a:xfrm>
          <a:prstGeom prst="rect">
            <a:avLst/>
          </a:prstGeom>
        </p:spPr>
        <p:txBody>
          <a:bodyPr vert="horz" lIns="91440" tIns="45720" rIns="91440" bIns="45720" rtlCol="0"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sk-SK" sz="3600" b="0" i="0" u="none" strike="noStrike" kern="1200" cap="none" spc="0" normalizeH="0" baseline="0" noProof="0" smtClean="0">
                <a:ln>
                  <a:noFill/>
                </a:ln>
                <a:solidFill>
                  <a:schemeClr val="accent1"/>
                </a:solidFill>
                <a:effectLst/>
                <a:uLnTx/>
                <a:uFillTx/>
                <a:latin typeface="+mj-lt"/>
                <a:ea typeface="+mj-ea"/>
                <a:cs typeface="+mj-cs"/>
              </a:rPr>
              <a:t>3. Správa o činnosti</a:t>
            </a:r>
            <a:endParaRPr kumimoji="0" lang="sk-SK" sz="3600" b="0"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3" y="1582057"/>
            <a:ext cx="9453637" cy="4876800"/>
          </a:xfrm>
        </p:spPr>
        <p:txBody>
          <a:bodyPr>
            <a:normAutofit lnSpcReduction="10000"/>
          </a:bodyPr>
          <a:lstStyle/>
          <a:p>
            <a:r>
              <a:rPr lang="sk-SK" sz="2400" b="1" dirty="0"/>
              <a:t>MP RV SR </a:t>
            </a:r>
          </a:p>
          <a:p>
            <a:pPr>
              <a:buNone/>
            </a:pPr>
            <a:r>
              <a:rPr lang="sk-SK" dirty="0" smtClean="0"/>
              <a:t>Témy: </a:t>
            </a:r>
          </a:p>
          <a:p>
            <a:r>
              <a:rPr lang="sk-SK" dirty="0" smtClean="0"/>
              <a:t>novela zákona o vinohradníctve a vinárstve – bude sa robiť až po schválení všetkých vykonávacích a delegovaných aktov, </a:t>
            </a:r>
          </a:p>
          <a:p>
            <a:r>
              <a:rPr lang="sk-SK" dirty="0" smtClean="0"/>
              <a:t>Bratislavský kraj, terasy, Integrovaná produkcia, pôda,  ovocné vína, </a:t>
            </a:r>
          </a:p>
          <a:p>
            <a:r>
              <a:rPr lang="sk-SK" dirty="0" smtClean="0"/>
              <a:t>zvýšenie podpory na integrovanú a ekologickú produkciu –návrh na zvýšenie o 100 Eur, schválili v Bruseli</a:t>
            </a:r>
          </a:p>
          <a:p>
            <a:r>
              <a:rPr lang="sk-SK" dirty="0" smtClean="0"/>
              <a:t>zmena podpory na investície v rámci </a:t>
            </a:r>
            <a:r>
              <a:rPr lang="sk-SK" dirty="0" err="1" smtClean="0"/>
              <a:t>sot</a:t>
            </a:r>
            <a:r>
              <a:rPr lang="sk-SK" dirty="0" smtClean="0"/>
              <a:t> s vínom – uskutočnilo sa stretnutie, kde sme požiadali o zmenu na investície. V marci by sa mala urobiť zmena programu, ak ju Brusel schváli, tak môžeme čerpať aj na iné opatrenia. </a:t>
            </a:r>
          </a:p>
          <a:p>
            <a:r>
              <a:rPr lang="sk-SK" dirty="0" smtClean="0"/>
              <a:t>Autentické vína – stretnutie s riaditeľkou odboru rastlinnej výroby,</a:t>
            </a:r>
          </a:p>
          <a:p>
            <a:r>
              <a:rPr lang="sk-SK" dirty="0" smtClean="0"/>
              <a:t>Novela vyhlášky 350/2009, </a:t>
            </a:r>
            <a:r>
              <a:rPr lang="sk-SK" dirty="0" err="1" smtClean="0"/>
              <a:t>rozporové</a:t>
            </a:r>
            <a:r>
              <a:rPr lang="sk-SK" dirty="0" smtClean="0"/>
              <a:t> konanie</a:t>
            </a:r>
          </a:p>
          <a:p>
            <a:r>
              <a:rPr lang="sk-SK" dirty="0" smtClean="0"/>
              <a:t>Štatistické údaje o vývoze/dovoze/výrobe – upozornili sme a žiadali sme o vysvetlenie rozdielnych údajov, </a:t>
            </a:r>
          </a:p>
          <a:p>
            <a:endParaRPr lang="sk-SK" dirty="0"/>
          </a:p>
          <a:p>
            <a:endParaRPr lang="sk-SK" dirty="0"/>
          </a:p>
        </p:txBody>
      </p:sp>
      <p:sp>
        <p:nvSpPr>
          <p:cNvPr id="4" name="Nadpis 1"/>
          <p:cNvSpPr>
            <a:spLocks noGrp="1"/>
          </p:cNvSpPr>
          <p:nvPr>
            <p:ph type="title"/>
          </p:nvPr>
        </p:nvSpPr>
        <p:spPr>
          <a:xfrm>
            <a:off x="648305" y="290285"/>
            <a:ext cx="8596668" cy="1320800"/>
          </a:xfrm>
        </p:spPr>
        <p:txBody>
          <a:bodyPr/>
          <a:lstStyle/>
          <a:p>
            <a:r>
              <a:rPr lang="sk-SK" dirty="0"/>
              <a:t>3. Správa o činnosti – rokovanie so zástupcami štátu</a:t>
            </a:r>
          </a:p>
        </p:txBody>
      </p:sp>
      <p:pic>
        <p:nvPicPr>
          <p:cNvPr id="5" name="Obrázok 4"/>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1707926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Najdôležitejšie závery prezídia</a:t>
            </a:r>
            <a:endParaRPr lang="sk-SK" dirty="0"/>
          </a:p>
        </p:txBody>
      </p:sp>
      <p:sp>
        <p:nvSpPr>
          <p:cNvPr id="3" name="Zástupný symbol obsahu 2"/>
          <p:cNvSpPr>
            <a:spLocks noGrp="1"/>
          </p:cNvSpPr>
          <p:nvPr>
            <p:ph idx="1"/>
          </p:nvPr>
        </p:nvSpPr>
        <p:spPr>
          <a:xfrm>
            <a:off x="677334" y="1553029"/>
            <a:ext cx="8553752" cy="4488333"/>
          </a:xfrm>
        </p:spPr>
        <p:txBody>
          <a:bodyPr>
            <a:normAutofit/>
          </a:bodyPr>
          <a:lstStyle/>
          <a:p>
            <a:r>
              <a:rPr lang="sk-SK" dirty="0" smtClean="0"/>
              <a:t>Schválenie štatútu NSV SR, Vinárstvo roka</a:t>
            </a:r>
          </a:p>
          <a:p>
            <a:r>
              <a:rPr lang="sk-SK" dirty="0" smtClean="0"/>
              <a:t>Podpísala sa zmluva na projekt </a:t>
            </a:r>
            <a:r>
              <a:rPr lang="sk-SK" dirty="0" err="1" smtClean="0"/>
              <a:t>meteostanice</a:t>
            </a:r>
            <a:r>
              <a:rPr lang="sk-SK" dirty="0" smtClean="0"/>
              <a:t>, začala sa realizácia projektu</a:t>
            </a:r>
          </a:p>
          <a:p>
            <a:r>
              <a:rPr lang="sk-SK" dirty="0" smtClean="0"/>
              <a:t>Schválenie aktivít na zvýšenie podpory na IP a EP</a:t>
            </a:r>
          </a:p>
          <a:p>
            <a:r>
              <a:rPr lang="sk-SK" dirty="0" smtClean="0"/>
              <a:t>Účasť zamestnancov na programe pre poradcov v </a:t>
            </a:r>
            <a:r>
              <a:rPr lang="sk-SK" dirty="0" err="1" smtClean="0"/>
              <a:t>agrosektore</a:t>
            </a:r>
            <a:endParaRPr lang="sk-SK" dirty="0" smtClean="0"/>
          </a:p>
          <a:p>
            <a:r>
              <a:rPr lang="sk-SK" dirty="0" smtClean="0"/>
              <a:t>Vytvorenie Strategického plánu pre vinohradníctvo a vinárstvo, v rámci SPP 2021-2027, do ktorej bolo včlenená aj SOT s vínom</a:t>
            </a:r>
          </a:p>
          <a:p>
            <a:pPr>
              <a:buNone/>
            </a:pPr>
            <a:endParaRPr lang="sk-SK" dirty="0" smtClean="0"/>
          </a:p>
          <a:p>
            <a:endParaRPr lang="sk-SK"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p:cNvSpPr>
            <a:spLocks noGrp="1"/>
          </p:cNvSpPr>
          <p:nvPr>
            <p:ph idx="1"/>
          </p:nvPr>
        </p:nvSpPr>
        <p:spPr>
          <a:xfrm>
            <a:off x="677334" y="1828801"/>
            <a:ext cx="8596668" cy="4212562"/>
          </a:xfrm>
        </p:spPr>
        <p:txBody>
          <a:bodyPr>
            <a:normAutofit fontScale="77500" lnSpcReduction="20000"/>
          </a:bodyPr>
          <a:lstStyle/>
          <a:p>
            <a:r>
              <a:rPr lang="sk-SK" b="1" dirty="0"/>
              <a:t>PPA</a:t>
            </a:r>
            <a:r>
              <a:rPr lang="sk-SK" dirty="0"/>
              <a:t> – </a:t>
            </a:r>
            <a:r>
              <a:rPr lang="sk-SK" dirty="0" smtClean="0"/>
              <a:t>2 stretnutia</a:t>
            </a:r>
            <a:endParaRPr lang="sk-SK" dirty="0"/>
          </a:p>
          <a:p>
            <a:pPr lvl="1"/>
            <a:r>
              <a:rPr lang="sk-SK" dirty="0"/>
              <a:t>témy problémy s </a:t>
            </a:r>
            <a:r>
              <a:rPr lang="sk-SK" dirty="0" smtClean="0"/>
              <a:t>čerpaním </a:t>
            </a:r>
            <a:r>
              <a:rPr lang="sk-SK" dirty="0"/>
              <a:t>dotácií, spolupráca, </a:t>
            </a:r>
          </a:p>
          <a:p>
            <a:pPr marL="457200" lvl="1" indent="0">
              <a:buNone/>
            </a:pPr>
            <a:endParaRPr lang="sk-SK" dirty="0"/>
          </a:p>
          <a:p>
            <a:r>
              <a:rPr lang="sk-SK" b="1" dirty="0"/>
              <a:t>UKSUP</a:t>
            </a:r>
            <a:r>
              <a:rPr lang="sk-SK" dirty="0"/>
              <a:t>-1 stretnutie </a:t>
            </a:r>
          </a:p>
          <a:p>
            <a:pPr lvl="1"/>
            <a:r>
              <a:rPr lang="sk-SK" dirty="0" smtClean="0"/>
              <a:t>– uznávanie odrôd, dĺžka </a:t>
            </a:r>
            <a:r>
              <a:rPr lang="sk-SK" dirty="0"/>
              <a:t>certifikácie vín, rôzne</a:t>
            </a:r>
          </a:p>
          <a:p>
            <a:endParaRPr lang="sk-SK" b="1" dirty="0"/>
          </a:p>
          <a:p>
            <a:r>
              <a:rPr lang="sk-SK" b="1" dirty="0" smtClean="0"/>
              <a:t>ŠVPS</a:t>
            </a:r>
            <a:r>
              <a:rPr lang="sk-SK" dirty="0" smtClean="0"/>
              <a:t>-1 </a:t>
            </a:r>
            <a:r>
              <a:rPr lang="sk-SK" dirty="0"/>
              <a:t>stretnutie</a:t>
            </a:r>
          </a:p>
          <a:p>
            <a:pPr lvl="1"/>
            <a:r>
              <a:rPr lang="sk-SK" dirty="0" smtClean="0"/>
              <a:t>Problémy s hygienou prevádzok malých výrobcov</a:t>
            </a:r>
          </a:p>
          <a:p>
            <a:pPr lvl="1">
              <a:buNone/>
            </a:pPr>
            <a:endParaRPr lang="sk-SK" b="1" dirty="0" smtClean="0"/>
          </a:p>
          <a:p>
            <a:pPr marL="342900" lvl="1" indent="-342900"/>
            <a:r>
              <a:rPr lang="sk-SK" sz="1800" b="1" dirty="0" smtClean="0"/>
              <a:t>ŠVPÚ</a:t>
            </a:r>
          </a:p>
          <a:p>
            <a:pPr lvl="1"/>
            <a:r>
              <a:rPr lang="sk-SK" dirty="0" smtClean="0"/>
              <a:t>Uskutočnila sa spoločná degustácia vín z obchodných reťazcov</a:t>
            </a:r>
          </a:p>
          <a:p>
            <a:pPr lvl="1">
              <a:buNone/>
            </a:pPr>
            <a:endParaRPr lang="sk-SK" sz="1800" b="1" dirty="0" smtClean="0"/>
          </a:p>
          <a:p>
            <a:pPr marL="342900" lvl="1" indent="-342900"/>
            <a:r>
              <a:rPr lang="sk-SK" sz="1800" b="1" dirty="0" smtClean="0"/>
              <a:t>Úrad pre metrológiu</a:t>
            </a:r>
          </a:p>
          <a:p>
            <a:pPr lvl="1"/>
            <a:r>
              <a:rPr lang="sk-SK" dirty="0" smtClean="0"/>
              <a:t>Uskutočnilo sa stretnutie k novele vyhlášky</a:t>
            </a:r>
          </a:p>
          <a:p>
            <a:pPr lvl="1"/>
            <a:endParaRPr lang="sk-SK" dirty="0" smtClean="0"/>
          </a:p>
          <a:p>
            <a:pPr lvl="1">
              <a:buNone/>
            </a:pPr>
            <a:endParaRPr lang="sk-SK" dirty="0"/>
          </a:p>
          <a:p>
            <a:pPr lvl="1"/>
            <a:endParaRPr lang="sk-SK" dirty="0"/>
          </a:p>
          <a:p>
            <a:pPr marL="457200" lvl="1" indent="0">
              <a:buNone/>
            </a:pPr>
            <a:endParaRPr lang="sk-SK" dirty="0"/>
          </a:p>
        </p:txBody>
      </p:sp>
      <p:sp>
        <p:nvSpPr>
          <p:cNvPr id="4" name="Nadpis 1"/>
          <p:cNvSpPr>
            <a:spLocks noGrp="1"/>
          </p:cNvSpPr>
          <p:nvPr>
            <p:ph type="title"/>
          </p:nvPr>
        </p:nvSpPr>
        <p:spPr/>
        <p:txBody>
          <a:bodyPr/>
          <a:lstStyle/>
          <a:p>
            <a:r>
              <a:rPr lang="sk-SK" dirty="0"/>
              <a:t>Správa o činnosti – rokovanie so zástupcami štátu</a:t>
            </a:r>
          </a:p>
        </p:txBody>
      </p:sp>
      <p:pic>
        <p:nvPicPr>
          <p:cNvPr id="5" name="Obrázok 4"/>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288314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Iné organizácie</a:t>
            </a:r>
          </a:p>
        </p:txBody>
      </p:sp>
      <p:sp>
        <p:nvSpPr>
          <p:cNvPr id="3" name="Zástupný objekt pre obsah 2"/>
          <p:cNvSpPr>
            <a:spLocks noGrp="1"/>
          </p:cNvSpPr>
          <p:nvPr>
            <p:ph idx="1"/>
          </p:nvPr>
        </p:nvSpPr>
        <p:spPr>
          <a:xfrm>
            <a:off x="677334" y="1524001"/>
            <a:ext cx="8596668" cy="4517362"/>
          </a:xfrm>
        </p:spPr>
        <p:txBody>
          <a:bodyPr>
            <a:normAutofit fontScale="77500" lnSpcReduction="20000"/>
          </a:bodyPr>
          <a:lstStyle/>
          <a:p>
            <a:r>
              <a:rPr lang="sk-SK" sz="2400" b="1" dirty="0"/>
              <a:t>BTB – marketingová organizácia</a:t>
            </a:r>
            <a:r>
              <a:rPr lang="sk-SK" sz="2400" dirty="0"/>
              <a:t>, </a:t>
            </a:r>
            <a:endParaRPr lang="sk-SK" sz="2400" dirty="0" smtClean="0"/>
          </a:p>
          <a:p>
            <a:pPr lvl="1"/>
            <a:r>
              <a:rPr lang="sk-SK" sz="2200" dirty="0" smtClean="0"/>
              <a:t>propagácia </a:t>
            </a:r>
            <a:r>
              <a:rPr lang="sk-SK" sz="2200" dirty="0"/>
              <a:t>NSV SR, </a:t>
            </a:r>
            <a:r>
              <a:rPr lang="sk-SK" sz="2200" dirty="0" smtClean="0"/>
              <a:t>6 stretnutí, </a:t>
            </a:r>
          </a:p>
          <a:p>
            <a:pPr lvl="1"/>
            <a:r>
              <a:rPr lang="sk-SK" sz="2200" dirty="0" smtClean="0"/>
              <a:t>propagácia </a:t>
            </a:r>
            <a:r>
              <a:rPr lang="sk-SK" sz="2200" dirty="0"/>
              <a:t>prostredníctvom </a:t>
            </a:r>
            <a:r>
              <a:rPr lang="sk-SK" sz="2200" dirty="0" smtClean="0"/>
              <a:t>výstav vo Viedni, v Brne, v Prahe, v Katoviciach, v Londýne</a:t>
            </a:r>
          </a:p>
          <a:p>
            <a:pPr lvl="1"/>
            <a:r>
              <a:rPr lang="sk-SK" sz="2200" dirty="0" smtClean="0"/>
              <a:t>BKIS </a:t>
            </a:r>
            <a:endParaRPr lang="sk-SK" sz="2200" dirty="0"/>
          </a:p>
          <a:p>
            <a:pPr marL="0" indent="0">
              <a:buNone/>
            </a:pPr>
            <a:endParaRPr lang="sk-SK" sz="2400" dirty="0"/>
          </a:p>
          <a:p>
            <a:r>
              <a:rPr lang="sk-SK" sz="2400" b="1" dirty="0"/>
              <a:t>SPPK</a:t>
            </a:r>
            <a:r>
              <a:rPr lang="sk-SK" sz="2400" dirty="0"/>
              <a:t> </a:t>
            </a:r>
            <a:r>
              <a:rPr lang="sk-SK" sz="2400" dirty="0" smtClean="0"/>
              <a:t>a ostatné zväzy </a:t>
            </a:r>
          </a:p>
          <a:p>
            <a:pPr lvl="1"/>
            <a:r>
              <a:rPr lang="sk-SK" sz="2200" dirty="0" smtClean="0"/>
              <a:t>zvýšenie podpory na integrovanú a ekologické vinohradníctvo,</a:t>
            </a:r>
          </a:p>
          <a:p>
            <a:pPr lvl="1"/>
            <a:r>
              <a:rPr lang="sk-SK" sz="2200" dirty="0" smtClean="0"/>
              <a:t> rokovanie o podmienkach pracovníkov v špeciálnej rastlinnej výrobe, prípravky na ochranu rastlín, </a:t>
            </a:r>
          </a:p>
          <a:p>
            <a:pPr lvl="1"/>
            <a:r>
              <a:rPr lang="sk-SK" sz="2200" dirty="0" smtClean="0"/>
              <a:t>Prednáška na spoločnom seminári</a:t>
            </a:r>
          </a:p>
          <a:p>
            <a:pPr lvl="1"/>
            <a:r>
              <a:rPr lang="sk-SK" sz="2200" dirty="0" smtClean="0"/>
              <a:t>Pripomienkovanie návrhov COPA </a:t>
            </a:r>
            <a:r>
              <a:rPr lang="sk-SK" sz="2200" dirty="0" err="1" smtClean="0"/>
              <a:t>COGECa</a:t>
            </a:r>
            <a:r>
              <a:rPr lang="sk-SK" sz="2200" dirty="0" smtClean="0"/>
              <a:t>, </a:t>
            </a:r>
          </a:p>
          <a:p>
            <a:pPr lvl="1"/>
            <a:r>
              <a:rPr lang="sk-SK" sz="2200" dirty="0" smtClean="0"/>
              <a:t>odpady </a:t>
            </a:r>
            <a:r>
              <a:rPr lang="sk-SK" sz="2200" dirty="0"/>
              <a:t>z obalov</a:t>
            </a:r>
            <a:r>
              <a:rPr lang="sk-SK" sz="2200" dirty="0" smtClean="0"/>
              <a:t>,</a:t>
            </a:r>
          </a:p>
          <a:p>
            <a:pPr lvl="1"/>
            <a:r>
              <a:rPr lang="sk-SK" sz="2200" dirty="0" smtClean="0"/>
              <a:t> vzdelávanie</a:t>
            </a:r>
            <a:endParaRPr lang="sk-SK" sz="2200" dirty="0"/>
          </a:p>
          <a:p>
            <a:pPr marL="0" indent="0">
              <a:buNone/>
            </a:pPr>
            <a:endParaRPr lang="sk-SK" sz="2400" dirty="0"/>
          </a:p>
          <a:p>
            <a:endParaRPr lang="sk-SK" sz="2400"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2652413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Iné organizácie</a:t>
            </a:r>
          </a:p>
        </p:txBody>
      </p:sp>
      <p:sp>
        <p:nvSpPr>
          <p:cNvPr id="3" name="Zástupný objekt pre obsah 2"/>
          <p:cNvSpPr>
            <a:spLocks noGrp="1"/>
          </p:cNvSpPr>
          <p:nvPr>
            <p:ph idx="1"/>
          </p:nvPr>
        </p:nvSpPr>
        <p:spPr>
          <a:xfrm>
            <a:off x="677334" y="1524001"/>
            <a:ext cx="8596668" cy="4517362"/>
          </a:xfrm>
        </p:spPr>
        <p:txBody>
          <a:bodyPr>
            <a:normAutofit/>
          </a:bodyPr>
          <a:lstStyle/>
          <a:p>
            <a:r>
              <a:rPr lang="sk-SK" sz="2400" b="1" dirty="0" smtClean="0"/>
              <a:t>SVOŠ</a:t>
            </a:r>
            <a:r>
              <a:rPr lang="sk-SK" sz="2400" dirty="0" smtClean="0"/>
              <a:t> v Modre </a:t>
            </a:r>
          </a:p>
          <a:p>
            <a:pPr lvl="1"/>
            <a:r>
              <a:rPr lang="sk-SK" sz="2200" dirty="0" smtClean="0"/>
              <a:t>4 stretnutia</a:t>
            </a:r>
          </a:p>
          <a:p>
            <a:pPr lvl="1"/>
            <a:r>
              <a:rPr lang="sk-SK" sz="2200" dirty="0" smtClean="0"/>
              <a:t>poskytli sme štipendiá spolu vo výške 450 Eur pre 9 študentov, </a:t>
            </a:r>
          </a:p>
          <a:p>
            <a:pPr lvl="1"/>
            <a:r>
              <a:rPr lang="sk-SK" sz="2200" dirty="0" smtClean="0"/>
              <a:t>školu sme zapojili do projektu </a:t>
            </a:r>
            <a:r>
              <a:rPr lang="sk-SK" sz="2200" dirty="0" err="1" smtClean="0"/>
              <a:t>Interreg</a:t>
            </a:r>
            <a:r>
              <a:rPr lang="sk-SK" sz="2200" dirty="0" smtClean="0"/>
              <a:t>, </a:t>
            </a:r>
          </a:p>
          <a:p>
            <a:pPr lvl="1"/>
            <a:r>
              <a:rPr lang="sk-SK" sz="2200" dirty="0" smtClean="0"/>
              <a:t>pomáhame jej zapojiť sa do ďalšieho projektu na vybudovanie laboratórií</a:t>
            </a:r>
          </a:p>
          <a:p>
            <a:endParaRPr lang="sk-SK" sz="2400" dirty="0" smtClean="0"/>
          </a:p>
          <a:p>
            <a:r>
              <a:rPr lang="sk-SK" sz="2400" b="1" dirty="0" smtClean="0"/>
              <a:t>Rakúsko</a:t>
            </a:r>
            <a:r>
              <a:rPr lang="sk-SK" sz="2400" dirty="0" smtClean="0"/>
              <a:t> – 6 stretnutí - nový projekt na </a:t>
            </a:r>
            <a:r>
              <a:rPr lang="sk-SK" sz="2400" dirty="0" err="1" smtClean="0"/>
              <a:t>meteostanice</a:t>
            </a:r>
            <a:r>
              <a:rPr lang="sk-SK" sz="2400" dirty="0" smtClean="0"/>
              <a:t> v rámci </a:t>
            </a:r>
            <a:r>
              <a:rPr lang="sk-SK" sz="2400" dirty="0" err="1" smtClean="0"/>
              <a:t>Interregu</a:t>
            </a:r>
            <a:r>
              <a:rPr lang="sk-SK" sz="2400" dirty="0" smtClean="0"/>
              <a:t> V-A, SK- AT</a:t>
            </a:r>
            <a:endParaRPr lang="sk-SK" sz="2400"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2652413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Propagačné aktivity ZVVS</a:t>
            </a:r>
          </a:p>
        </p:txBody>
      </p:sp>
      <p:sp>
        <p:nvSpPr>
          <p:cNvPr id="3" name="Zástupný objekt pre obsah 2"/>
          <p:cNvSpPr>
            <a:spLocks noGrp="1"/>
          </p:cNvSpPr>
          <p:nvPr>
            <p:ph idx="1"/>
          </p:nvPr>
        </p:nvSpPr>
        <p:spPr>
          <a:xfrm>
            <a:off x="677333" y="1480457"/>
            <a:ext cx="9540724" cy="4992914"/>
          </a:xfrm>
        </p:spPr>
        <p:txBody>
          <a:bodyPr>
            <a:normAutofit fontScale="85000" lnSpcReduction="20000"/>
          </a:bodyPr>
          <a:lstStyle/>
          <a:p>
            <a:r>
              <a:rPr lang="sk-SK" sz="2400" dirty="0"/>
              <a:t>Slovenské víno </a:t>
            </a:r>
            <a:r>
              <a:rPr lang="sk-SK" sz="2400" dirty="0" smtClean="0"/>
              <a:t>–230 </a:t>
            </a:r>
            <a:r>
              <a:rPr lang="sk-SK" sz="2400" dirty="0"/>
              <a:t>hostí, 15 </a:t>
            </a:r>
            <a:r>
              <a:rPr lang="sk-SK" sz="2400" dirty="0" smtClean="0"/>
              <a:t>vinárov, informácie v médiách – hlavné správy JOJ, rozhlas, noviny</a:t>
            </a:r>
          </a:p>
          <a:p>
            <a:endParaRPr lang="sk-SK" sz="2400" dirty="0"/>
          </a:p>
          <a:p>
            <a:endParaRPr lang="sk-SK" sz="2400" dirty="0"/>
          </a:p>
          <a:p>
            <a:r>
              <a:rPr lang="sk-SK" sz="2400" dirty="0"/>
              <a:t>Vinárstvo roka </a:t>
            </a:r>
            <a:r>
              <a:rPr lang="sk-SK" sz="2400" dirty="0" smtClean="0"/>
              <a:t>2019 – Víno Mrva Stanko, a.s.</a:t>
            </a:r>
            <a:endParaRPr lang="sk-SK" sz="2400" dirty="0"/>
          </a:p>
          <a:p>
            <a:endParaRPr lang="sk-SK" sz="2400" dirty="0"/>
          </a:p>
          <a:p>
            <a:r>
              <a:rPr lang="sk-SK" sz="2400" dirty="0"/>
              <a:t>Ocenenie osobností </a:t>
            </a:r>
            <a:r>
              <a:rPr lang="sk-SK" sz="2400" dirty="0" smtClean="0"/>
              <a:t> JUDr. Igor </a:t>
            </a:r>
            <a:r>
              <a:rPr lang="sk-SK" sz="2400" dirty="0" err="1" smtClean="0"/>
              <a:t>Mancel</a:t>
            </a:r>
            <a:r>
              <a:rPr lang="sk-SK" sz="2400" dirty="0" smtClean="0"/>
              <a:t>, Ing. Miloš Ševčík, Ing. </a:t>
            </a:r>
            <a:r>
              <a:rPr lang="sk-SK" sz="2400" dirty="0" err="1" smtClean="0"/>
              <a:t>Beata</a:t>
            </a:r>
            <a:r>
              <a:rPr lang="sk-SK" sz="2400" dirty="0" smtClean="0"/>
              <a:t> Hrušková</a:t>
            </a:r>
          </a:p>
          <a:p>
            <a:endParaRPr lang="sk-SK" sz="2400" dirty="0"/>
          </a:p>
          <a:p>
            <a:r>
              <a:rPr lang="sk-SK" sz="2400" dirty="0"/>
              <a:t>Spolupráca s novinármi – </a:t>
            </a:r>
            <a:r>
              <a:rPr lang="sk-SK" sz="2400" dirty="0" smtClean="0"/>
              <a:t>5 </a:t>
            </a:r>
            <a:r>
              <a:rPr lang="sk-SK" sz="2400" dirty="0"/>
              <a:t>tlačových správ, </a:t>
            </a:r>
            <a:r>
              <a:rPr lang="sk-SK" sz="2400" dirty="0" smtClean="0"/>
              <a:t>10 </a:t>
            </a:r>
            <a:r>
              <a:rPr lang="sk-SK" sz="2400" dirty="0"/>
              <a:t>rozhovorov s rádiom, televíziami, pravidelná </a:t>
            </a:r>
            <a:r>
              <a:rPr lang="sk-SK" sz="2400" dirty="0" smtClean="0"/>
              <a:t>reklama, </a:t>
            </a:r>
            <a:r>
              <a:rPr lang="sk-SK" sz="2400" dirty="0" err="1" smtClean="0"/>
              <a:t>info</a:t>
            </a:r>
            <a:r>
              <a:rPr lang="sk-SK" sz="2400" dirty="0" smtClean="0"/>
              <a:t> o činnosti do Vinič a víno, </a:t>
            </a:r>
            <a:r>
              <a:rPr lang="sk-SK" sz="2400" dirty="0" err="1" smtClean="0"/>
              <a:t>vinko.sk</a:t>
            </a:r>
            <a:endParaRPr lang="sk-SK" sz="2400" dirty="0" smtClean="0"/>
          </a:p>
          <a:p>
            <a:pPr>
              <a:buNone/>
            </a:pPr>
            <a:endParaRPr lang="sk-SK" sz="2400" dirty="0" smtClean="0"/>
          </a:p>
          <a:p>
            <a:r>
              <a:rPr lang="sk-SK" sz="2400" dirty="0" smtClean="0"/>
              <a:t>web stránka zväzu </a:t>
            </a:r>
            <a:r>
              <a:rPr lang="sk-SK" sz="2400" dirty="0" err="1" smtClean="0">
                <a:hlinkClick r:id="rId2"/>
              </a:rPr>
              <a:t>www.zvvs.sk</a:t>
            </a:r>
            <a:r>
              <a:rPr lang="sk-SK" sz="2400" dirty="0" smtClean="0"/>
              <a:t>, </a:t>
            </a:r>
          </a:p>
          <a:p>
            <a:endParaRPr lang="sk-SK" sz="2400" dirty="0" smtClean="0"/>
          </a:p>
          <a:p>
            <a:r>
              <a:rPr lang="sk-SK" sz="2400" dirty="0" err="1" smtClean="0"/>
              <a:t>Fb</a:t>
            </a:r>
            <a:r>
              <a:rPr lang="sk-SK" sz="2400" dirty="0" smtClean="0"/>
              <a:t> Milujem slovenské víno – zverejňuje pravidelné informácie</a:t>
            </a:r>
            <a:endParaRPr lang="sk-SK" sz="2400" dirty="0"/>
          </a:p>
        </p:txBody>
      </p:sp>
      <p:pic>
        <p:nvPicPr>
          <p:cNvPr id="4" name="Obrázok 3"/>
          <p:cNvPicPr>
            <a:picLocks noChangeAspect="1"/>
          </p:cNvPicPr>
          <p:nvPr/>
        </p:nvPicPr>
        <p:blipFill>
          <a:blip r:embed="rId3"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1313255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
        <p:nvSpPr>
          <p:cNvPr id="2" name="Nadpis 1"/>
          <p:cNvSpPr>
            <a:spLocks noGrp="1"/>
          </p:cNvSpPr>
          <p:nvPr>
            <p:ph type="title"/>
          </p:nvPr>
        </p:nvSpPr>
        <p:spPr>
          <a:xfrm>
            <a:off x="643466" y="816638"/>
            <a:ext cx="2898019" cy="5224724"/>
          </a:xfrm>
        </p:spPr>
        <p:txBody>
          <a:bodyPr anchor="ctr">
            <a:normAutofit/>
          </a:bodyPr>
          <a:lstStyle/>
          <a:p>
            <a:r>
              <a:rPr lang="sk-SK" dirty="0"/>
              <a:t>Národný salón vín </a:t>
            </a:r>
            <a:r>
              <a:rPr lang="sk-SK" dirty="0" smtClean="0"/>
              <a:t>SR</a:t>
            </a:r>
            <a:br>
              <a:rPr lang="sk-SK" dirty="0" smtClean="0"/>
            </a:br>
            <a:r>
              <a:rPr lang="sk-SK" dirty="0" smtClean="0"/>
              <a:t/>
            </a:r>
            <a:br>
              <a:rPr lang="sk-SK" dirty="0" smtClean="0"/>
            </a:br>
            <a:r>
              <a:rPr lang="sk-SK" dirty="0" smtClean="0"/>
              <a:t/>
            </a:r>
            <a:br>
              <a:rPr lang="sk-SK" dirty="0" smtClean="0"/>
            </a:br>
            <a:r>
              <a:rPr lang="sk-SK" sz="2000" dirty="0" smtClean="0"/>
              <a:t>- celoročná prevádzka </a:t>
            </a:r>
            <a:r>
              <a:rPr lang="sk-SK" dirty="0" smtClean="0"/>
              <a:t/>
            </a:r>
            <a:br>
              <a:rPr lang="sk-SK" dirty="0" smtClean="0"/>
            </a:br>
            <a:endParaRPr lang="sk-SK" dirty="0"/>
          </a:p>
        </p:txBody>
      </p:sp>
      <p:sp>
        <p:nvSpPr>
          <p:cNvPr id="36" name="Zástupný objekt pre obsah 2"/>
          <p:cNvSpPr>
            <a:spLocks noGrp="1"/>
          </p:cNvSpPr>
          <p:nvPr>
            <p:ph idx="1"/>
          </p:nvPr>
        </p:nvSpPr>
        <p:spPr>
          <a:xfrm>
            <a:off x="3831772" y="478971"/>
            <a:ext cx="6531428" cy="6379029"/>
          </a:xfrm>
        </p:spPr>
        <p:txBody>
          <a:bodyPr anchor="ctr">
            <a:normAutofit/>
          </a:bodyPr>
          <a:lstStyle/>
          <a:p>
            <a:pPr marL="0" indent="0">
              <a:buNone/>
            </a:pPr>
            <a:r>
              <a:rPr lang="sk-SK" b="1" dirty="0" smtClean="0"/>
              <a:t>Nový </a:t>
            </a:r>
            <a:r>
              <a:rPr lang="sk-SK" b="1" dirty="0"/>
              <a:t>ročník súťaže – </a:t>
            </a:r>
            <a:r>
              <a:rPr lang="sk-SK" b="1" dirty="0" smtClean="0"/>
              <a:t>18. mája a </a:t>
            </a:r>
            <a:r>
              <a:rPr lang="sk-SK" b="1" dirty="0" smtClean="0"/>
              <a:t>8. </a:t>
            </a:r>
            <a:r>
              <a:rPr lang="sk-SK" b="1" dirty="0" smtClean="0"/>
              <a:t>septembra 2019,</a:t>
            </a:r>
            <a:endParaRPr lang="sk-SK" b="1" dirty="0"/>
          </a:p>
          <a:p>
            <a:r>
              <a:rPr lang="sk-SK" b="1" dirty="0" smtClean="0"/>
              <a:t>Zmeny v štatúte vedú ku zvyšovaniu kvality výberu – na degustáciu len nafľašované vína, zber vzoriek priamo u výrobcov</a:t>
            </a:r>
          </a:p>
          <a:p>
            <a:r>
              <a:rPr lang="sk-SK" dirty="0" smtClean="0"/>
              <a:t>Nový dizajn, zariadenie miestností </a:t>
            </a:r>
            <a:endParaRPr lang="sk-SK" dirty="0"/>
          </a:p>
          <a:p>
            <a:r>
              <a:rPr lang="sk-SK" dirty="0"/>
              <a:t>Zvýšenie označenia NSV SR na budove</a:t>
            </a:r>
          </a:p>
          <a:p>
            <a:r>
              <a:rPr lang="sk-SK" b="1" dirty="0"/>
              <a:t>Nové </a:t>
            </a:r>
            <a:r>
              <a:rPr lang="sk-SK" b="1" dirty="0" smtClean="0"/>
              <a:t>programy  </a:t>
            </a:r>
            <a:r>
              <a:rPr lang="sk-SK" dirty="0" smtClean="0"/>
              <a:t>-  Aktívna prezentáciu vinárov, regiónov</a:t>
            </a:r>
            <a:endParaRPr lang="sk-SK" dirty="0"/>
          </a:p>
          <a:p>
            <a:r>
              <a:rPr lang="sk-SK" dirty="0" smtClean="0"/>
              <a:t>Zvýšenie </a:t>
            </a:r>
            <a:r>
              <a:rPr lang="sk-SK" dirty="0"/>
              <a:t>návštevnosti a </a:t>
            </a:r>
            <a:r>
              <a:rPr lang="sk-SK" dirty="0" smtClean="0"/>
              <a:t>predaja o 15 %– viac ako 1190 zákazníkov priamo na degustáciu, viac ako 90 degustácií pre skupiny a CK, </a:t>
            </a:r>
            <a:endParaRPr lang="sk-SK" dirty="0"/>
          </a:p>
          <a:p>
            <a:r>
              <a:rPr lang="sk-SK" dirty="0" smtClean="0"/>
              <a:t>Prechod na VRP </a:t>
            </a:r>
          </a:p>
          <a:p>
            <a:r>
              <a:rPr lang="sk-SK" dirty="0" smtClean="0"/>
              <a:t>stretnutia </a:t>
            </a:r>
            <a:r>
              <a:rPr lang="sk-SK" dirty="0"/>
              <a:t>s organizáciami cestovného ruchu,</a:t>
            </a:r>
          </a:p>
          <a:p>
            <a:r>
              <a:rPr lang="sk-SK" b="1" dirty="0"/>
              <a:t>aktívna účasť na výstave vo </a:t>
            </a:r>
            <a:r>
              <a:rPr lang="sk-SK" b="1" dirty="0" smtClean="0"/>
              <a:t>Viedni, Brne, Prahe  </a:t>
            </a:r>
            <a:r>
              <a:rPr lang="sk-SK" b="1" dirty="0"/>
              <a:t>a </a:t>
            </a:r>
            <a:r>
              <a:rPr lang="sk-SK" b="1" dirty="0" smtClean="0"/>
              <a:t>Poľsku a Londýne  - ponuka NSV SR ako cestovnej destinácie – MOŽNOSŤ PRE VINÁROV na prezentáciu a TVORBU AGROTURISTICKÝCH BALÍČKOV pre CK</a:t>
            </a:r>
          </a:p>
          <a:p>
            <a:pPr>
              <a:buNone/>
            </a:pPr>
            <a:endParaRPr lang="sk-SK" b="1" dirty="0"/>
          </a:p>
          <a:p>
            <a:pPr>
              <a:buNone/>
            </a:pPr>
            <a:endParaRPr lang="sk-SK" dirty="0"/>
          </a:p>
        </p:txBody>
      </p:sp>
    </p:spTree>
    <p:extLst>
      <p:ext uri="{BB962C8B-B14F-4D97-AF65-F5344CB8AC3E}">
        <p14:creationId xmlns="" xmlns:p14="http://schemas.microsoft.com/office/powerpoint/2010/main" val="477748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91848" y="348343"/>
            <a:ext cx="9250438" cy="928914"/>
          </a:xfrm>
        </p:spPr>
        <p:txBody>
          <a:bodyPr>
            <a:normAutofit fontScale="90000"/>
          </a:bodyPr>
          <a:lstStyle/>
          <a:p>
            <a:r>
              <a:rPr lang="sk-SK" dirty="0" smtClean="0"/>
              <a:t>Projekty – Schválené </a:t>
            </a:r>
            <a:r>
              <a:rPr lang="sk-SK" dirty="0"/>
              <a:t>a </a:t>
            </a:r>
            <a:r>
              <a:rPr lang="sk-SK" dirty="0" smtClean="0"/>
              <a:t>ukončené v roku 2019</a:t>
            </a:r>
            <a:r>
              <a:rPr lang="sk-SK" dirty="0"/>
              <a:t/>
            </a:r>
            <a:br>
              <a:rPr lang="sk-SK" dirty="0"/>
            </a:br>
            <a:endParaRPr lang="sk-SK" dirty="0"/>
          </a:p>
        </p:txBody>
      </p:sp>
      <p:sp>
        <p:nvSpPr>
          <p:cNvPr id="3" name="Zástupný objekt pre obsah 2"/>
          <p:cNvSpPr>
            <a:spLocks noGrp="1"/>
          </p:cNvSpPr>
          <p:nvPr>
            <p:ph idx="1"/>
          </p:nvPr>
        </p:nvSpPr>
        <p:spPr>
          <a:xfrm>
            <a:off x="232229" y="1306287"/>
            <a:ext cx="9027258" cy="3370242"/>
          </a:xfrm>
        </p:spPr>
        <p:txBody>
          <a:bodyPr>
            <a:noAutofit/>
          </a:bodyPr>
          <a:lstStyle/>
          <a:p>
            <a:pPr lvl="2"/>
            <a:r>
              <a:rPr lang="sk-SK" sz="2400" dirty="0" smtClean="0"/>
              <a:t> Propagácia v SR 2016 – ukončený, podaná ŽOP, prebehla kontrola, vyplatené peniaze 23 000 Eur</a:t>
            </a:r>
          </a:p>
          <a:p>
            <a:pPr lvl="2"/>
            <a:r>
              <a:rPr lang="sk-SK" sz="2400" dirty="0" smtClean="0"/>
              <a:t> Propagácia na trhoch tretích krajín 2017 – ukončený, ŽOP podaná, prebehla kontrola, financie 30 000 Eur, stále nevyplatené !!!</a:t>
            </a:r>
          </a:p>
          <a:p>
            <a:pPr lvl="2"/>
            <a:endParaRPr lang="sk-SK" sz="2400" dirty="0"/>
          </a:p>
          <a:p>
            <a:pPr lvl="2"/>
            <a:endParaRPr lang="sk-SK" sz="2400" dirty="0"/>
          </a:p>
          <a:p>
            <a:endParaRPr lang="sk-SK" sz="2400"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3447615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Program</a:t>
            </a:r>
          </a:p>
        </p:txBody>
      </p:sp>
      <p:sp>
        <p:nvSpPr>
          <p:cNvPr id="3" name="Zástupný objekt pre obsah 2"/>
          <p:cNvSpPr>
            <a:spLocks noGrp="1"/>
          </p:cNvSpPr>
          <p:nvPr>
            <p:ph idx="1"/>
          </p:nvPr>
        </p:nvSpPr>
        <p:spPr>
          <a:xfrm>
            <a:off x="677334" y="1545771"/>
            <a:ext cx="8596668" cy="4495591"/>
          </a:xfrm>
        </p:spPr>
        <p:txBody>
          <a:bodyPr>
            <a:normAutofit fontScale="85000" lnSpcReduction="20000"/>
          </a:bodyPr>
          <a:lstStyle/>
          <a:p>
            <a:pPr lvl="0">
              <a:buFont typeface="+mj-lt"/>
              <a:buAutoNum type="arabicPeriod"/>
            </a:pPr>
            <a:r>
              <a:rPr lang="sk-SK" dirty="0" smtClean="0"/>
              <a:t>Otvorenie, voľba mandátovej, volebnej  a návrhovej komisie. </a:t>
            </a:r>
          </a:p>
          <a:p>
            <a:pPr lvl="0">
              <a:buFont typeface="+mj-lt"/>
              <a:buAutoNum type="arabicPeriod"/>
            </a:pPr>
            <a:r>
              <a:rPr lang="sk-SK" dirty="0" smtClean="0"/>
              <a:t>Kontrola plnenia uznesení Valného zhromaždenia  z roku 2019.</a:t>
            </a:r>
          </a:p>
          <a:p>
            <a:pPr lvl="0">
              <a:buFont typeface="+mj-lt"/>
              <a:buAutoNum type="arabicPeriod"/>
            </a:pPr>
            <a:r>
              <a:rPr lang="sk-SK" dirty="0" smtClean="0"/>
              <a:t>Návrh, diskusia a hlasovanie o vylúčení firmy Slobodné vinárstvo, s.r.o. z členstva vo Zväze v zmysle Stanov Zväzu § 10 písm. b. </a:t>
            </a:r>
          </a:p>
          <a:p>
            <a:pPr lvl="0">
              <a:buFont typeface="+mj-lt"/>
              <a:buAutoNum type="arabicPeriod"/>
            </a:pPr>
            <a:r>
              <a:rPr lang="sk-SK" dirty="0" smtClean="0"/>
              <a:t>Voľba prezidenta ZVVS.</a:t>
            </a:r>
          </a:p>
          <a:p>
            <a:pPr lvl="0">
              <a:buFont typeface="+mj-lt"/>
              <a:buAutoNum type="arabicPeriod"/>
            </a:pPr>
            <a:r>
              <a:rPr lang="sk-SK" dirty="0" smtClean="0"/>
              <a:t>Zmena stanov ZVVS.</a:t>
            </a:r>
          </a:p>
          <a:p>
            <a:pPr lvl="0">
              <a:buFont typeface="+mj-lt"/>
              <a:buAutoNum type="arabicPeriod"/>
            </a:pPr>
            <a:r>
              <a:rPr lang="sk-SK" dirty="0" smtClean="0"/>
              <a:t>Správa Prezídia o činnosti ZVVS za rok 2019.</a:t>
            </a:r>
          </a:p>
          <a:p>
            <a:pPr lvl="0">
              <a:buFont typeface="+mj-lt"/>
              <a:buAutoNum type="arabicPeriod"/>
            </a:pPr>
            <a:r>
              <a:rPr lang="sk-SK" dirty="0" smtClean="0"/>
              <a:t>Správa Revízora o hospodárení ZVVS za rok 2019. Schválenie HV za rok 2019.</a:t>
            </a:r>
          </a:p>
          <a:p>
            <a:pPr lvl="0">
              <a:buFont typeface="+mj-lt"/>
              <a:buAutoNum type="arabicPeriod"/>
            </a:pPr>
            <a:r>
              <a:rPr lang="sk-SK" dirty="0" smtClean="0"/>
              <a:t>Situačná správa o vinohradníctve a vinárstve za rok 2018/2019.</a:t>
            </a:r>
          </a:p>
          <a:p>
            <a:pPr lvl="0">
              <a:buFont typeface="+mj-lt"/>
              <a:buAutoNum type="arabicPeriod"/>
            </a:pPr>
            <a:r>
              <a:rPr lang="sk-SK" dirty="0" smtClean="0"/>
              <a:t>Diskusia k návrhu novely Zákona o vinohradníctve a vinárstve.</a:t>
            </a:r>
          </a:p>
          <a:p>
            <a:pPr lvl="0">
              <a:buFont typeface="+mj-lt"/>
              <a:buAutoNum type="arabicPeriod"/>
            </a:pPr>
            <a:r>
              <a:rPr lang="sk-SK" dirty="0" smtClean="0"/>
              <a:t>Návrh činností na rok 2020.</a:t>
            </a:r>
          </a:p>
          <a:p>
            <a:pPr lvl="0">
              <a:buFont typeface="+mj-lt"/>
              <a:buAutoNum type="arabicPeriod"/>
            </a:pPr>
            <a:r>
              <a:rPr lang="sk-SK" dirty="0" smtClean="0"/>
              <a:t>Hlasovanie o  žiadostiach nových členov o prijatie do ZVVS.</a:t>
            </a:r>
          </a:p>
          <a:p>
            <a:pPr lvl="0">
              <a:buFont typeface="+mj-lt"/>
              <a:buAutoNum type="arabicPeriod"/>
            </a:pPr>
            <a:r>
              <a:rPr lang="sk-SK" dirty="0" smtClean="0"/>
              <a:t>Schválenie uznesenia z VZ.</a:t>
            </a:r>
          </a:p>
          <a:p>
            <a:pPr lvl="0">
              <a:buFont typeface="+mj-lt"/>
              <a:buAutoNum type="arabicPeriod"/>
            </a:pPr>
            <a:r>
              <a:rPr lang="sk-SK" dirty="0" smtClean="0"/>
              <a:t>Záver.</a:t>
            </a:r>
            <a:endParaRPr lang="sk-SK"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3622082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Projekty PPA schválené a podané</a:t>
            </a:r>
            <a:endParaRPr lang="sk-SK" dirty="0"/>
          </a:p>
        </p:txBody>
      </p:sp>
      <p:sp>
        <p:nvSpPr>
          <p:cNvPr id="3" name="Zástupný symbol obsahu 2"/>
          <p:cNvSpPr>
            <a:spLocks noGrp="1"/>
          </p:cNvSpPr>
          <p:nvPr>
            <p:ph idx="1"/>
          </p:nvPr>
        </p:nvSpPr>
        <p:spPr>
          <a:xfrm>
            <a:off x="677334" y="1508167"/>
            <a:ext cx="8596668" cy="4533196"/>
          </a:xfrm>
        </p:spPr>
        <p:txBody>
          <a:bodyPr>
            <a:normAutofit lnSpcReduction="10000"/>
          </a:bodyPr>
          <a:lstStyle/>
          <a:p>
            <a:r>
              <a:rPr lang="sk-SK" sz="2400" dirty="0" smtClean="0"/>
              <a:t>Propagácia v ČŠ 2017 – schválený, ukončený, podaná ŽOP (projekt 100 000 Eur, financovanie 50 %, vyčerpaných 80 %)</a:t>
            </a:r>
          </a:p>
          <a:p>
            <a:r>
              <a:rPr lang="sk-SK" sz="2400" dirty="0" smtClean="0"/>
              <a:t>Propagácia na trhoch tretích krajín 2018 – schválený, beží, </a:t>
            </a:r>
          </a:p>
          <a:p>
            <a:r>
              <a:rPr lang="sk-SK" sz="2400" dirty="0" smtClean="0"/>
              <a:t>Propagácia v ČŠ 2018 – schválený, beží (projekt 100 000 Eur, financovanie 50 %, vyčerpaných 30 %)</a:t>
            </a:r>
          </a:p>
          <a:p>
            <a:endParaRPr lang="sk-SK" sz="2400" dirty="0" smtClean="0"/>
          </a:p>
          <a:p>
            <a:r>
              <a:rPr lang="sk-SK" sz="2400" dirty="0" smtClean="0"/>
              <a:t>Propagácia na trhoch tretích krajín 2019 schválený, (60 000 Eur, 50 % spolufinancovanie</a:t>
            </a:r>
          </a:p>
          <a:p>
            <a:r>
              <a:rPr lang="sk-SK" sz="2400" dirty="0" smtClean="0"/>
              <a:t>Propagácia v ČŠ 2019 – schválený, (projekt 100 000 Eur, financovanie 50 %)</a:t>
            </a:r>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Projekt </a:t>
            </a:r>
            <a:r>
              <a:rPr lang="sk-SK" dirty="0" err="1" smtClean="0"/>
              <a:t>Interreg</a:t>
            </a:r>
            <a:r>
              <a:rPr lang="sk-SK" dirty="0" smtClean="0"/>
              <a:t> V-A  AT-SK</a:t>
            </a:r>
            <a:endParaRPr lang="sk-SK" dirty="0"/>
          </a:p>
        </p:txBody>
      </p:sp>
      <p:sp>
        <p:nvSpPr>
          <p:cNvPr id="3" name="Zástupný symbol obsahu 2"/>
          <p:cNvSpPr>
            <a:spLocks noGrp="1"/>
          </p:cNvSpPr>
          <p:nvPr>
            <p:ph idx="1"/>
          </p:nvPr>
        </p:nvSpPr>
        <p:spPr/>
        <p:txBody>
          <a:bodyPr/>
          <a:lstStyle/>
          <a:p>
            <a:pPr marL="342900" lvl="5" indent="-342900"/>
            <a:r>
              <a:rPr lang="sk-SK" sz="2400" dirty="0" err="1" smtClean="0"/>
              <a:t>Interreg</a:t>
            </a:r>
            <a:r>
              <a:rPr lang="sk-SK" sz="2400" dirty="0" smtClean="0"/>
              <a:t> V-A SK-AT – schválený, v júli 2019 podpísaná zmluva</a:t>
            </a:r>
          </a:p>
          <a:p>
            <a:pPr marL="342900" lvl="5" indent="-342900"/>
            <a:r>
              <a:rPr lang="sk-SK" sz="2400" dirty="0" smtClean="0"/>
              <a:t>Prijatý nový zamestnanec Ing. Ďurčanská na naplnenie prác na projekte</a:t>
            </a:r>
          </a:p>
          <a:p>
            <a:pPr marL="342900" lvl="5" indent="-342900"/>
            <a:r>
              <a:rPr lang="sk-SK" sz="2400" dirty="0" smtClean="0"/>
              <a:t>Verejné obstarávanie na </a:t>
            </a:r>
            <a:r>
              <a:rPr lang="sk-SK" sz="2400" dirty="0" err="1" smtClean="0"/>
              <a:t>meteostanice</a:t>
            </a:r>
            <a:r>
              <a:rPr lang="sk-SK" sz="2400" dirty="0" smtClean="0"/>
              <a:t>, </a:t>
            </a:r>
          </a:p>
          <a:p>
            <a:pPr marL="342900" lvl="5" indent="-342900"/>
            <a:r>
              <a:rPr lang="sk-SK" sz="2400" dirty="0" smtClean="0"/>
              <a:t>3 roky, celková výška 410 000 Eur, podpora 95 %</a:t>
            </a:r>
          </a:p>
          <a:p>
            <a:pPr marL="342900" lvl="5" indent="-342900"/>
            <a:r>
              <a:rPr lang="sk-SK" sz="2400" dirty="0" smtClean="0"/>
              <a:t>Podaná 1. ŽOP, schválená vo výške 33 000 Eur, čaká na vyplatenie</a:t>
            </a:r>
          </a:p>
          <a:p>
            <a:endParaRPr lang="sk-SK"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Nové projekty</a:t>
            </a:r>
            <a:endParaRPr lang="sk-SK" dirty="0"/>
          </a:p>
        </p:txBody>
      </p:sp>
      <p:sp>
        <p:nvSpPr>
          <p:cNvPr id="3" name="Zástupný symbol obsahu 2"/>
          <p:cNvSpPr>
            <a:spLocks noGrp="1"/>
          </p:cNvSpPr>
          <p:nvPr>
            <p:ph idx="1"/>
          </p:nvPr>
        </p:nvSpPr>
        <p:spPr/>
        <p:txBody>
          <a:bodyPr/>
          <a:lstStyle/>
          <a:p>
            <a:r>
              <a:rPr lang="sk-SK" b="1" dirty="0" smtClean="0"/>
              <a:t>Projekt na poskytovanie poradenských služieb pre členov ZVVS</a:t>
            </a:r>
          </a:p>
          <a:p>
            <a:r>
              <a:rPr lang="sk-SK" dirty="0" smtClean="0"/>
              <a:t>V procese schvaľovania, každý môže čerpať na svoju firmu 2 poradenské služby v hodnote 1500 Eur. Zväz má 4 poradcov, podal si projekt, čaká na schválenie. (Upozorňujem všetkých, aby si preverili zoznamy dlžníkov!!! Zväz sa ocitol na zozname dlžníkov sociálnej poisťovne, napriek tomu, že zaplatil povinnú časť, odvody od zamestnancov a požiadal o predĺženie platby pre zvyšnú časť do konca roka 2020).</a:t>
            </a:r>
          </a:p>
          <a:p>
            <a:r>
              <a:rPr lang="sk-SK" b="1" dirty="0" smtClean="0"/>
              <a:t>Projekt na podporu školy SVOŠ Modra</a:t>
            </a:r>
          </a:p>
          <a:p>
            <a:r>
              <a:rPr lang="sk-SK" dirty="0" smtClean="0"/>
              <a:t>Schválený, budeme čerpať financie na nákup HPLC – zariadenia na </a:t>
            </a:r>
            <a:r>
              <a:rPr lang="sk-SK" dirty="0" err="1" smtClean="0"/>
              <a:t>anylýzu</a:t>
            </a:r>
            <a:r>
              <a:rPr lang="sk-SK" dirty="0" smtClean="0"/>
              <a:t> vína, plánujeme zriadiť mobilnú poradenskú analytickú jednotku</a:t>
            </a:r>
            <a:endParaRPr lang="sk-SK"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7. Hospodárenie Zväzu</a:t>
            </a:r>
            <a:endParaRPr lang="sk-SK" dirty="0"/>
          </a:p>
        </p:txBody>
      </p:sp>
      <p:sp>
        <p:nvSpPr>
          <p:cNvPr id="3" name="Zástupný symbol obsahu 2"/>
          <p:cNvSpPr>
            <a:spLocks noGrp="1"/>
          </p:cNvSpPr>
          <p:nvPr>
            <p:ph idx="1"/>
          </p:nvPr>
        </p:nvSpPr>
        <p:spPr/>
        <p:txBody>
          <a:bodyPr/>
          <a:lstStyle/>
          <a:p>
            <a:r>
              <a:rPr lang="sk-SK" dirty="0" smtClean="0"/>
              <a:t>Zväz hospodáril so ziskom 4277,66 Eur</a:t>
            </a:r>
          </a:p>
          <a:p>
            <a:r>
              <a:rPr lang="sk-SK" dirty="0" smtClean="0"/>
              <a:t>Náklady na hlavnú činnosť predstavovali 171 355 Eur, náklady na vedľajšiu činnosť predstavovali 119 447 Eur, náklady celkom 290 802 Eur</a:t>
            </a:r>
          </a:p>
          <a:p>
            <a:r>
              <a:rPr lang="sk-SK" dirty="0" smtClean="0"/>
              <a:t>Výnosy z hlavnej činnosti predstavovali 174 371 Eur, výnosy z vedľajšej činnosti predstavovali 120 708 Eur, výnosy celkom 295 079 Eur</a:t>
            </a:r>
          </a:p>
          <a:p>
            <a:endParaRPr lang="sk-SK" dirty="0" smtClean="0"/>
          </a:p>
          <a:p>
            <a:r>
              <a:rPr lang="sk-SK" dirty="0" smtClean="0"/>
              <a:t>Prílohou je účtovná závierka Zväzu za rok 2019. </a:t>
            </a:r>
          </a:p>
          <a:p>
            <a:r>
              <a:rPr lang="sk-SK" dirty="0" smtClean="0"/>
              <a:t>Hlasovanie jednomyseľne za</a:t>
            </a:r>
          </a:p>
          <a:p>
            <a:endParaRPr lang="sk-SK"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Situácia vo vinohradníckom a vinárskom sektore</a:t>
            </a:r>
            <a:endParaRPr lang="sk-SK" dirty="0"/>
          </a:p>
        </p:txBody>
      </p:sp>
      <p:sp>
        <p:nvSpPr>
          <p:cNvPr id="3" name="Zástupný symbol obsahu 2"/>
          <p:cNvSpPr>
            <a:spLocks noGrp="1"/>
          </p:cNvSpPr>
          <p:nvPr>
            <p:ph idx="1"/>
          </p:nvPr>
        </p:nvSpPr>
        <p:spPr/>
        <p:txBody>
          <a:bodyPr>
            <a:normAutofit fontScale="92500" lnSpcReduction="10000"/>
          </a:bodyPr>
          <a:lstStyle/>
          <a:p>
            <a:r>
              <a:rPr lang="sk-SK" b="1" u="sng" dirty="0" smtClean="0"/>
              <a:t>Víno:</a:t>
            </a:r>
            <a:endParaRPr lang="sk-SK" dirty="0" smtClean="0"/>
          </a:p>
          <a:p>
            <a:r>
              <a:rPr lang="sk-SK" dirty="0" smtClean="0"/>
              <a:t>Kríza bude mať dlhodobý vplyv na toto odvetvie. Aj keď sa kanál HORECA v EÚ a zahraničí postupne otvára, oživenie bude čiastočne spomalené kvôli obchodným obmedzeniam. Hoci opatrenia, ktoré Komisia doteraz prijala, sú prvým krokom správnym smerom a sú v súlade s niektorými z našich požiadaviek, potrebujeme oveľa širší a silnejší podporný balík EÚ, aby sme sa vyhli nerovnostiam medzi členskými štátmi. Niektoré členské štáty (FR, ES) už začali prípravy na implementáciu mimoriadnych opatrení, ako sú krízová destilácia, súkromné ​​skladovanie a zelený zber, čo najlepšie využitie zvyšných finančných prostriedkov národných podporných programov pre víno a podľa možností doplnenie rozpočtu vnútroštátnymi finančnými prostriedkami na zefektívnenie opatrení. Budeme musieť zistiť, ako sa bude oživenie rozvíjať v nasledujúcich mesiacoch. Uvítali sme prijatie dvoch ďalších nariadení, ktoré rozširujú súbor trhových opatrení dostupných pre toto odvetvie. Neposkytujú však potrebné ďalšie peniaze EÚ na podporu týchto opatrení.</a:t>
            </a:r>
          </a:p>
          <a:p>
            <a:endParaRPr lang="sk-SK"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Súčasná </a:t>
            </a:r>
            <a:r>
              <a:rPr lang="sk-SK" dirty="0"/>
              <a:t>situácia na trhu s vínom</a:t>
            </a:r>
          </a:p>
        </p:txBody>
      </p:sp>
      <p:sp>
        <p:nvSpPr>
          <p:cNvPr id="3" name="Zástupný objekt pre obsah 2"/>
          <p:cNvSpPr>
            <a:spLocks noGrp="1"/>
          </p:cNvSpPr>
          <p:nvPr>
            <p:ph idx="1"/>
          </p:nvPr>
        </p:nvSpPr>
        <p:spPr>
          <a:xfrm>
            <a:off x="203200" y="1611087"/>
            <a:ext cx="11100904" cy="4430276"/>
          </a:xfrm>
        </p:spPr>
        <p:txBody>
          <a:bodyPr>
            <a:normAutofit fontScale="92500" lnSpcReduction="20000"/>
          </a:bodyPr>
          <a:lstStyle/>
          <a:p>
            <a:pPr marL="3657600" lvl="8" indent="0">
              <a:buNone/>
            </a:pPr>
            <a:r>
              <a:rPr lang="sk-SK" sz="1800" dirty="0" smtClean="0"/>
              <a:t>2019 			2018		2017</a:t>
            </a:r>
            <a:r>
              <a:rPr lang="sk-SK" sz="1800" dirty="0"/>
              <a:t>		2016					</a:t>
            </a:r>
          </a:p>
          <a:p>
            <a:r>
              <a:rPr lang="sk-SK" dirty="0"/>
              <a:t>Produkcia hrozna : 			</a:t>
            </a:r>
            <a:r>
              <a:rPr lang="sk-SK" dirty="0" smtClean="0"/>
              <a:t>					45 </a:t>
            </a:r>
            <a:r>
              <a:rPr lang="sk-SK" dirty="0"/>
              <a:t>000 ton	37 832 ton	</a:t>
            </a:r>
            <a:r>
              <a:rPr lang="sk-SK" dirty="0" smtClean="0"/>
              <a:t>50 </a:t>
            </a:r>
            <a:r>
              <a:rPr lang="sk-SK" dirty="0"/>
              <a:t>000 ton</a:t>
            </a:r>
          </a:p>
          <a:p>
            <a:r>
              <a:rPr lang="sk-SK" dirty="0"/>
              <a:t>Produkcia vína </a:t>
            </a:r>
            <a:r>
              <a:rPr lang="sk-SK" dirty="0" smtClean="0"/>
              <a:t>v SR: </a:t>
            </a:r>
            <a:r>
              <a:rPr lang="sk-SK" dirty="0"/>
              <a:t>			</a:t>
            </a:r>
            <a:r>
              <a:rPr lang="sk-SK" dirty="0" smtClean="0"/>
              <a:t>375 958 hl		</a:t>
            </a:r>
            <a:r>
              <a:rPr lang="sk-SK" dirty="0" smtClean="0">
                <a:solidFill>
                  <a:schemeClr val="tx1"/>
                </a:solidFill>
              </a:rPr>
              <a:t>452 151	</a:t>
            </a:r>
            <a:r>
              <a:rPr lang="sk-SK" dirty="0" smtClean="0"/>
              <a:t>	351 558		</a:t>
            </a:r>
            <a:r>
              <a:rPr lang="sk-SK" dirty="0" smtClean="0">
                <a:solidFill>
                  <a:schemeClr val="tx1"/>
                </a:solidFill>
              </a:rPr>
              <a:t>310 000 hl		</a:t>
            </a:r>
          </a:p>
          <a:p>
            <a:r>
              <a:rPr lang="sk-SK" sz="1800" dirty="0" smtClean="0"/>
              <a:t>Z </a:t>
            </a:r>
            <a:r>
              <a:rPr lang="sk-SK" sz="1800" dirty="0"/>
              <a:t>toho pôvod SR				</a:t>
            </a:r>
            <a:r>
              <a:rPr lang="sk-SK" dirty="0" smtClean="0"/>
              <a:t>318 950 </a:t>
            </a:r>
            <a:r>
              <a:rPr lang="sk-SK" sz="1800" dirty="0" smtClean="0"/>
              <a:t>	hl		</a:t>
            </a:r>
            <a:r>
              <a:rPr lang="sk-SK" dirty="0" smtClean="0">
                <a:solidFill>
                  <a:schemeClr val="tx1"/>
                </a:solidFill>
              </a:rPr>
              <a:t>380 826 </a:t>
            </a:r>
            <a:r>
              <a:rPr lang="sk-SK" sz="1800" dirty="0" smtClean="0"/>
              <a:t>	298 </a:t>
            </a:r>
            <a:r>
              <a:rPr lang="sk-SK" sz="1800" dirty="0"/>
              <a:t>000 hl	</a:t>
            </a:r>
            <a:r>
              <a:rPr lang="sk-SK" sz="1800" dirty="0">
                <a:solidFill>
                  <a:schemeClr val="tx1"/>
                </a:solidFill>
              </a:rPr>
              <a:t>		</a:t>
            </a:r>
            <a:r>
              <a:rPr lang="sk-SK" sz="1800" dirty="0">
                <a:solidFill>
                  <a:srgbClr val="FF0000"/>
                </a:solidFill>
              </a:rPr>
              <a:t>	</a:t>
            </a:r>
            <a:r>
              <a:rPr lang="sk-SK" sz="1800" dirty="0" smtClean="0">
                <a:solidFill>
                  <a:srgbClr val="FF0000"/>
                </a:solidFill>
              </a:rPr>
              <a:t>				</a:t>
            </a:r>
            <a:r>
              <a:rPr lang="sk-SK" dirty="0" smtClean="0">
                <a:solidFill>
                  <a:srgbClr val="FF0000"/>
                </a:solidFill>
              </a:rPr>
              <a:t>víno z EU</a:t>
            </a:r>
            <a:r>
              <a:rPr lang="sk-SK" sz="1800" dirty="0" smtClean="0">
                <a:solidFill>
                  <a:srgbClr val="FF0000"/>
                </a:solidFill>
              </a:rPr>
              <a:t>						57 000 hl</a:t>
            </a:r>
          </a:p>
          <a:p>
            <a:r>
              <a:rPr lang="sk-SK" dirty="0" err="1" smtClean="0">
                <a:solidFill>
                  <a:srgbClr val="FF0000"/>
                </a:solidFill>
              </a:rPr>
              <a:t>Zasoby</a:t>
            </a:r>
            <a:r>
              <a:rPr lang="sk-SK" dirty="0" smtClean="0">
                <a:solidFill>
                  <a:srgbClr val="FF0000"/>
                </a:solidFill>
              </a:rPr>
              <a:t> 						736 815 hl</a:t>
            </a:r>
            <a:endParaRPr lang="sk-SK" sz="1800" dirty="0">
              <a:solidFill>
                <a:srgbClr val="FF0000"/>
              </a:solidFill>
            </a:endParaRPr>
          </a:p>
          <a:p>
            <a:r>
              <a:rPr lang="sk-SK" dirty="0" err="1" smtClean="0"/>
              <a:t>Regis</a:t>
            </a:r>
            <a:r>
              <a:rPr lang="sk-SK" dirty="0" smtClean="0"/>
              <a:t>. </a:t>
            </a:r>
            <a:r>
              <a:rPr lang="sk-SK" dirty="0"/>
              <a:t>plocha vinohradov: 				</a:t>
            </a:r>
            <a:r>
              <a:rPr lang="sk-SK" dirty="0" smtClean="0"/>
              <a:t>		17</a:t>
            </a:r>
            <a:r>
              <a:rPr lang="sk-SK" dirty="0"/>
              <a:t> 598 ha</a:t>
            </a:r>
          </a:p>
          <a:p>
            <a:r>
              <a:rPr lang="sk-SK" dirty="0" err="1" smtClean="0"/>
              <a:t>Obhosp</a:t>
            </a:r>
            <a:r>
              <a:rPr lang="sk-SK" dirty="0" smtClean="0"/>
              <a:t>. </a:t>
            </a:r>
            <a:r>
              <a:rPr lang="sk-SK" dirty="0"/>
              <a:t>plocha vinohradov: 			</a:t>
            </a:r>
            <a:r>
              <a:rPr lang="sk-SK" dirty="0" smtClean="0"/>
              <a:t>			11 </a:t>
            </a:r>
            <a:r>
              <a:rPr lang="sk-SK" dirty="0"/>
              <a:t>159 ha</a:t>
            </a:r>
          </a:p>
          <a:p>
            <a:r>
              <a:rPr lang="sk-SK" dirty="0"/>
              <a:t>Plocha rodiacich vinohradov: 				</a:t>
            </a:r>
            <a:r>
              <a:rPr lang="sk-SK" dirty="0" smtClean="0"/>
              <a:t>	</a:t>
            </a:r>
            <a:r>
              <a:rPr lang="sk-SK" dirty="0" smtClean="0">
                <a:solidFill>
                  <a:srgbClr val="FF0000"/>
                </a:solidFill>
              </a:rPr>
              <a:t>8 </a:t>
            </a:r>
            <a:r>
              <a:rPr lang="sk-SK" dirty="0">
                <a:solidFill>
                  <a:srgbClr val="FF0000"/>
                </a:solidFill>
              </a:rPr>
              <a:t>872 ha</a:t>
            </a:r>
          </a:p>
          <a:p>
            <a:r>
              <a:rPr lang="sk-SK" dirty="0"/>
              <a:t>Vývoz vína:				</a:t>
            </a:r>
            <a:r>
              <a:rPr lang="sk-SK" dirty="0" smtClean="0"/>
              <a:t>	340 000 hl		 </a:t>
            </a:r>
            <a:r>
              <a:rPr lang="sk-SK" dirty="0" smtClean="0">
                <a:solidFill>
                  <a:schemeClr val="tx1"/>
                </a:solidFill>
              </a:rPr>
              <a:t>533 266 hl</a:t>
            </a:r>
            <a:r>
              <a:rPr lang="sk-SK" dirty="0"/>
              <a:t>		</a:t>
            </a:r>
            <a:r>
              <a:rPr lang="sk-SK" dirty="0" smtClean="0"/>
              <a:t>190 </a:t>
            </a:r>
            <a:r>
              <a:rPr lang="sk-SK" dirty="0"/>
              <a:t>000 </a:t>
            </a:r>
            <a:r>
              <a:rPr lang="sk-SK" dirty="0" smtClean="0"/>
              <a:t>hl</a:t>
            </a:r>
            <a:r>
              <a:rPr lang="sk-SK" dirty="0"/>
              <a:t>	209 000 hl	</a:t>
            </a:r>
            <a:r>
              <a:rPr lang="sk-SK" dirty="0" smtClean="0"/>
              <a:t>							</a:t>
            </a:r>
            <a:r>
              <a:rPr lang="sk-SK" sz="1200" dirty="0" smtClean="0"/>
              <a:t>58 tisíc  fľašové/288 tisíc sudové</a:t>
            </a:r>
            <a:endParaRPr lang="sk-SK" sz="1200" dirty="0"/>
          </a:p>
          <a:p>
            <a:r>
              <a:rPr lang="sk-SK" dirty="0"/>
              <a:t>Dovoz vína:				</a:t>
            </a:r>
            <a:r>
              <a:rPr lang="sk-SK" b="1" dirty="0" smtClean="0"/>
              <a:t> 	692 000 hl		</a:t>
            </a:r>
            <a:r>
              <a:rPr lang="sk-SK" dirty="0" smtClean="0">
                <a:solidFill>
                  <a:schemeClr val="tx1"/>
                </a:solidFill>
              </a:rPr>
              <a:t>1 018 806 hl</a:t>
            </a:r>
            <a:r>
              <a:rPr lang="sk-SK" dirty="0"/>
              <a:t>	</a:t>
            </a:r>
            <a:r>
              <a:rPr lang="sk-SK" dirty="0" smtClean="0"/>
              <a:t>       700 </a:t>
            </a:r>
            <a:r>
              <a:rPr lang="sk-SK" dirty="0"/>
              <a:t>000 hl	</a:t>
            </a:r>
            <a:r>
              <a:rPr lang="sk-SK" dirty="0" smtClean="0"/>
              <a:t>740 </a:t>
            </a:r>
            <a:r>
              <a:rPr lang="sk-SK" dirty="0"/>
              <a:t>000 </a:t>
            </a:r>
            <a:r>
              <a:rPr lang="sk-SK" dirty="0" smtClean="0"/>
              <a:t>hl</a:t>
            </a:r>
          </a:p>
          <a:p>
            <a:pPr lvl="7"/>
            <a:r>
              <a:rPr lang="sk-SK" dirty="0" smtClean="0"/>
              <a:t>300 tisíc fľašové/320 000 sudové</a:t>
            </a:r>
            <a:endParaRPr lang="sk-SK" dirty="0"/>
          </a:p>
          <a:p>
            <a:r>
              <a:rPr lang="sk-SK" dirty="0"/>
              <a:t>Premene údajov: UKSUP, ŠU SR, ZVVS</a:t>
            </a:r>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17494920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Výzvy do konca roka 2020</a:t>
            </a:r>
            <a:endParaRPr lang="sk-SK" dirty="0"/>
          </a:p>
        </p:txBody>
      </p:sp>
      <p:sp>
        <p:nvSpPr>
          <p:cNvPr id="3" name="Zástupný symbol obsahu 2"/>
          <p:cNvSpPr>
            <a:spLocks noGrp="1"/>
          </p:cNvSpPr>
          <p:nvPr>
            <p:ph idx="1"/>
          </p:nvPr>
        </p:nvSpPr>
        <p:spPr/>
        <p:txBody>
          <a:bodyPr>
            <a:normAutofit lnSpcReduction="10000"/>
          </a:bodyPr>
          <a:lstStyle/>
          <a:p>
            <a:r>
              <a:rPr lang="sk-SK" b="1" dirty="0" smtClean="0"/>
              <a:t>Zelená nafta pre poľnohospodárov</a:t>
            </a:r>
          </a:p>
          <a:p>
            <a:r>
              <a:rPr lang="sk-SK" b="1" dirty="0" smtClean="0"/>
              <a:t>Výzva </a:t>
            </a:r>
            <a:r>
              <a:rPr lang="sk-SK" b="1" dirty="0" err="1" smtClean="0"/>
              <a:t>Covid</a:t>
            </a:r>
            <a:r>
              <a:rPr lang="sk-SK" b="1" dirty="0" smtClean="0"/>
              <a:t> – Otázky? Do pondelka</a:t>
            </a:r>
          </a:p>
          <a:p>
            <a:r>
              <a:rPr lang="sk-SK" dirty="0" smtClean="0"/>
              <a:t>Výberové kritériá: </a:t>
            </a:r>
          </a:p>
          <a:p>
            <a:r>
              <a:rPr lang="sk-SK" dirty="0" smtClean="0"/>
              <a:t>1. Podmienka bude overovaná centrálne podľa zoznamu v registrovaných, resp. schválených potravinárskych prevádzkarní, ktorý je verejne dostupný na </a:t>
            </a:r>
            <a:r>
              <a:rPr lang="sk-SK" u="sng" dirty="0" smtClean="0">
                <a:hlinkClick r:id="rId2"/>
              </a:rPr>
              <a:t>https://www.svps.sk/potraviny/zoznamy_potraviny.asp?LANG=SK</a:t>
            </a:r>
            <a:r>
              <a:rPr lang="sk-SK" dirty="0" smtClean="0"/>
              <a:t>  </a:t>
            </a:r>
          </a:p>
          <a:p>
            <a:r>
              <a:rPr lang="sk-SK" dirty="0" smtClean="0"/>
              <a:t>Otázky: Vinárske podniky sa v registri nenachádzajú, ale nachádzajú sa v registri na </a:t>
            </a:r>
            <a:r>
              <a:rPr lang="sk-SK" dirty="0" err="1" smtClean="0"/>
              <a:t>UKSUPe</a:t>
            </a:r>
            <a:r>
              <a:rPr lang="sk-SK" dirty="0" smtClean="0"/>
              <a:t>. Ako sa budú overovať?</a:t>
            </a:r>
          </a:p>
          <a:p>
            <a:r>
              <a:rPr lang="sk-SK" dirty="0" smtClean="0"/>
              <a:t>2. V prípade, že konateľ nie je prítomný ako má postupovať splnomocnená osoba ( aké dokumenty predkladá) pri podávaní o NFP?</a:t>
            </a:r>
          </a:p>
          <a:p>
            <a:r>
              <a:rPr lang="sk-SK" dirty="0" smtClean="0"/>
              <a:t>3. Ak firma nemá uvedená SK NACE vinársku výrobu, stačí, že to má uvedené vo výpise?</a:t>
            </a:r>
          </a:p>
          <a:p>
            <a:endParaRPr lang="sk-SK" dirty="0" smtClean="0"/>
          </a:p>
          <a:p>
            <a:endParaRPr lang="sk-SK" dirty="0" smtClean="0"/>
          </a:p>
          <a:p>
            <a:endParaRPr lang="sk-SK"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Výzvy do konca roka 2020</a:t>
            </a:r>
            <a:endParaRPr lang="sk-SK" dirty="0"/>
          </a:p>
        </p:txBody>
      </p:sp>
      <p:sp>
        <p:nvSpPr>
          <p:cNvPr id="3" name="Zástupný symbol obsahu 2"/>
          <p:cNvSpPr>
            <a:spLocks noGrp="1"/>
          </p:cNvSpPr>
          <p:nvPr>
            <p:ph idx="1"/>
          </p:nvPr>
        </p:nvSpPr>
        <p:spPr/>
        <p:txBody>
          <a:bodyPr>
            <a:normAutofit fontScale="77500" lnSpcReduction="20000"/>
          </a:bodyPr>
          <a:lstStyle/>
          <a:p>
            <a:r>
              <a:rPr lang="sk-SK" b="1" dirty="0" smtClean="0"/>
              <a:t>Z Programu rozvoja vidieka Výzva 4.1</a:t>
            </a:r>
            <a:r>
              <a:rPr lang="sk-SK" dirty="0" smtClean="0"/>
              <a:t> ( na odškodnenie aj vinohradníkov)</a:t>
            </a:r>
          </a:p>
          <a:p>
            <a:r>
              <a:rPr lang="sk-SK" dirty="0" smtClean="0"/>
              <a:t>Mala by byť vyhlásená do konca augusta 2020, </a:t>
            </a:r>
          </a:p>
          <a:p>
            <a:r>
              <a:rPr lang="sk-SK" dirty="0" smtClean="0"/>
              <a:t>Projektová výzva</a:t>
            </a:r>
          </a:p>
          <a:p>
            <a:r>
              <a:rPr lang="sk-SK" dirty="0" smtClean="0"/>
              <a:t>Nie je vo výberových kritériách uvedené, že nemohol čerpať výzvu na </a:t>
            </a:r>
            <a:r>
              <a:rPr lang="sk-SK" dirty="0" err="1" smtClean="0"/>
              <a:t>Covid</a:t>
            </a:r>
            <a:r>
              <a:rPr lang="sk-SK" dirty="0" smtClean="0"/>
              <a:t>, môže to ale byť priamo vo výzve, že budú také podniky vylúčené</a:t>
            </a:r>
          </a:p>
          <a:p>
            <a:endParaRPr lang="sk-SK" dirty="0" smtClean="0"/>
          </a:p>
          <a:p>
            <a:r>
              <a:rPr lang="sk-SK" b="1" dirty="0" smtClean="0"/>
              <a:t>Štátna pomoc </a:t>
            </a:r>
          </a:p>
          <a:p>
            <a:r>
              <a:rPr lang="sk-SK" dirty="0" smtClean="0"/>
              <a:t>- hovorí sa o dotazníku pre spracovateľov, ako bol minulý rok, ale zatiaľ žiadne bližšie informácie</a:t>
            </a:r>
          </a:p>
          <a:p>
            <a:endParaRPr lang="sk-SK" dirty="0" smtClean="0"/>
          </a:p>
          <a:p>
            <a:r>
              <a:rPr lang="sk-SK" b="1" dirty="0" smtClean="0"/>
              <a:t>SOT s vínom – sú vyčerpané financie nielen tohto ale aj budúceho obdobia!!!</a:t>
            </a:r>
          </a:p>
          <a:p>
            <a:r>
              <a:rPr lang="sk-SK" dirty="0" smtClean="0"/>
              <a:t>-  mala by byť vyhlásená na investície, na propagáciu</a:t>
            </a:r>
          </a:p>
          <a:p>
            <a:r>
              <a:rPr lang="sk-SK" dirty="0" smtClean="0"/>
              <a:t> - pripravuje sa novela Nariadenia vlády, zatiaľ sa dá pripomienkovať iba doložka vplyvov a len sa menia odkazy. </a:t>
            </a:r>
          </a:p>
          <a:p>
            <a:endParaRPr lang="sk-SK"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Strategický plán 2021 - 2027</a:t>
            </a:r>
            <a:endParaRPr lang="sk-SK" dirty="0"/>
          </a:p>
        </p:txBody>
      </p:sp>
      <p:sp>
        <p:nvSpPr>
          <p:cNvPr id="3" name="Zástupný symbol obsahu 2"/>
          <p:cNvSpPr>
            <a:spLocks noGrp="1"/>
          </p:cNvSpPr>
          <p:nvPr>
            <p:ph idx="1"/>
          </p:nvPr>
        </p:nvSpPr>
        <p:spPr>
          <a:xfrm>
            <a:off x="677334" y="1603169"/>
            <a:ext cx="8596668" cy="4438193"/>
          </a:xfrm>
        </p:spPr>
        <p:txBody>
          <a:bodyPr>
            <a:normAutofit/>
          </a:bodyPr>
          <a:lstStyle/>
          <a:p>
            <a:r>
              <a:rPr lang="sk-SK" b="1" dirty="0" smtClean="0"/>
              <a:t>EK pracuje pri tvorbe podmienok pre SPP na základe </a:t>
            </a:r>
            <a:r>
              <a:rPr lang="sk-SK" dirty="0" smtClean="0"/>
              <a:t>Európskej zelenej dohody, jej súčasťou sú  </a:t>
            </a:r>
            <a:endParaRPr lang="sk-SK" b="1" dirty="0" smtClean="0"/>
          </a:p>
          <a:p>
            <a:r>
              <a:rPr lang="sk-SK" dirty="0" smtClean="0"/>
              <a:t>Stratégia </a:t>
            </a:r>
            <a:r>
              <a:rPr lang="sk-SK" dirty="0" err="1" smtClean="0"/>
              <a:t>Farm</a:t>
            </a:r>
            <a:r>
              <a:rPr lang="sk-SK" dirty="0" smtClean="0"/>
              <a:t> to </a:t>
            </a:r>
            <a:r>
              <a:rPr lang="sk-SK" dirty="0" err="1" smtClean="0"/>
              <a:t>Fork</a:t>
            </a:r>
            <a:endParaRPr lang="sk-SK" dirty="0" smtClean="0"/>
          </a:p>
          <a:p>
            <a:r>
              <a:rPr lang="sk-SK" dirty="0" smtClean="0"/>
              <a:t>Stratégia pre Biodiverzitu</a:t>
            </a:r>
          </a:p>
          <a:p>
            <a:r>
              <a:rPr lang="sk-SK" dirty="0" smtClean="0"/>
              <a:t>Európska zelená dohoda (meranie emisií skleníkových plynov z pôdy, mali by sa do roku 2030 znížiť) </a:t>
            </a:r>
          </a:p>
          <a:p>
            <a:r>
              <a:rPr lang="sk-SK" dirty="0" smtClean="0"/>
              <a:t>Cieľ:  dosiahnuť rozšírenie plochy </a:t>
            </a:r>
            <a:r>
              <a:rPr lang="sk-SK" b="1" dirty="0" smtClean="0"/>
              <a:t>ekologického poľnohospodárstva na 25 % poľnohospodárskej pôdy,</a:t>
            </a:r>
            <a:r>
              <a:rPr lang="sk-SK" dirty="0" smtClean="0"/>
              <a:t> obmedzenie používania priemyselných hnojív, pesticídov, antibiotík na 50 %, kompenzovať vytváranie emisií odstraňovaním CO2 z ovzdušia – lesy, prehodnotenie legislatívy k </a:t>
            </a:r>
            <a:r>
              <a:rPr lang="sk-SK" dirty="0" err="1" smtClean="0"/>
              <a:t>welfare</a:t>
            </a:r>
            <a:r>
              <a:rPr lang="sk-SK" dirty="0" smtClean="0"/>
              <a:t> zvierat. </a:t>
            </a:r>
          </a:p>
          <a:p>
            <a:endParaRPr lang="sk-SK" b="1" dirty="0" smtClean="0"/>
          </a:p>
          <a:p>
            <a:endParaRPr lang="sk-SK" dirty="0" smtClean="0"/>
          </a:p>
          <a:p>
            <a:endParaRPr lang="sk-SK" dirty="0" smtClean="0"/>
          </a:p>
          <a:p>
            <a:endParaRPr lang="sk-SK" dirty="0" smtClean="0"/>
          </a:p>
          <a:p>
            <a:endParaRPr lang="sk-SK"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t>Nové programovacie obdobie 2021 - 2027 a Spoločná poľnohospodárska politika</a:t>
            </a:r>
            <a:endParaRPr lang="sk-SK" dirty="0"/>
          </a:p>
        </p:txBody>
      </p:sp>
      <p:sp>
        <p:nvSpPr>
          <p:cNvPr id="3" name="Zástupný symbol obsahu 2"/>
          <p:cNvSpPr>
            <a:spLocks noGrp="1"/>
          </p:cNvSpPr>
          <p:nvPr>
            <p:ph idx="1"/>
          </p:nvPr>
        </p:nvSpPr>
        <p:spPr/>
        <p:txBody>
          <a:bodyPr>
            <a:normAutofit lnSpcReduction="10000"/>
          </a:bodyPr>
          <a:lstStyle/>
          <a:p>
            <a:r>
              <a:rPr lang="sk-SK" dirty="0" smtClean="0"/>
              <a:t>Prechodné obdobie 2 roky, EK stále tlačí na to, aby bolo iba 1 rok</a:t>
            </a:r>
          </a:p>
          <a:p>
            <a:r>
              <a:rPr lang="sk-SK" dirty="0" smtClean="0"/>
              <a:t>Klesnú priame platby</a:t>
            </a:r>
          </a:p>
          <a:p>
            <a:r>
              <a:rPr lang="sk-SK" dirty="0" smtClean="0"/>
              <a:t>Integrovaná a ekologická produkcia pokračuje, mali by byť vyhlásené nové výzvy v roku 2021, za starých podmienok z nových peňazí</a:t>
            </a:r>
          </a:p>
          <a:p>
            <a:r>
              <a:rPr lang="sk-SK" dirty="0" smtClean="0"/>
              <a:t>Minister dal prepracovať ukazovatele, chystá sa nový strategický plán</a:t>
            </a:r>
          </a:p>
          <a:p>
            <a:r>
              <a:rPr lang="sk-SK" dirty="0" smtClean="0"/>
              <a:t>SOT s vínom pokračuje, bude menej peňazí o 5 % , stane sa súčasťou strategického plánu (Upozorňujem všetkých, že SOT s vínom propagácia sa týka propagácie vín s CHOP a CHZO)</a:t>
            </a:r>
          </a:p>
          <a:p>
            <a:r>
              <a:rPr lang="sk-SK" dirty="0" smtClean="0"/>
              <a:t>Má sa škrtať dotácia na už skontrolované projekty na reštrukturalizáciu, ktoré ešte nemajú vyplatené financie o 40 %. </a:t>
            </a:r>
          </a:p>
          <a:p>
            <a:r>
              <a:rPr lang="sk-SK" dirty="0" smtClean="0"/>
              <a:t>? Či je záujem o odbytové družstvá a čerpanie podpory na spoločný nákup prostredníctvom uznaných odbytových organizácií</a:t>
            </a:r>
            <a:endParaRPr lang="sk-SK"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E126915A-5255-4CEE-A68C-D00C6503BAB5}"/>
              </a:ext>
            </a:extLst>
          </p:cNvPr>
          <p:cNvSpPr>
            <a:spLocks noGrp="1"/>
          </p:cNvSpPr>
          <p:nvPr>
            <p:ph type="title"/>
          </p:nvPr>
        </p:nvSpPr>
        <p:spPr/>
        <p:txBody>
          <a:bodyPr/>
          <a:lstStyle/>
          <a:p>
            <a:r>
              <a:rPr lang="sk-SK" dirty="0"/>
              <a:t>1. Voľba mandátovej, návrhovej a volebnej komisie</a:t>
            </a:r>
          </a:p>
        </p:txBody>
      </p:sp>
      <p:sp>
        <p:nvSpPr>
          <p:cNvPr id="3" name="Zástupný objekt pre obsah 2">
            <a:extLst>
              <a:ext uri="{FF2B5EF4-FFF2-40B4-BE49-F238E27FC236}">
                <a16:creationId xmlns="" xmlns:a16="http://schemas.microsoft.com/office/drawing/2014/main" id="{7BA5C400-214C-43E7-BD06-663683C07080}"/>
              </a:ext>
            </a:extLst>
          </p:cNvPr>
          <p:cNvSpPr>
            <a:spLocks noGrp="1"/>
          </p:cNvSpPr>
          <p:nvPr>
            <p:ph idx="1"/>
          </p:nvPr>
        </p:nvSpPr>
        <p:spPr/>
        <p:txBody>
          <a:bodyPr>
            <a:noAutofit/>
          </a:bodyPr>
          <a:lstStyle/>
          <a:p>
            <a:pPr marL="0" indent="0">
              <a:buNone/>
            </a:pPr>
            <a:r>
              <a:rPr lang="sk-SK" sz="1400" dirty="0"/>
              <a:t>Návrh na </a:t>
            </a:r>
            <a:r>
              <a:rPr lang="sk-SK" sz="1400" dirty="0" smtClean="0"/>
              <a:t>mandátovú komisiu</a:t>
            </a:r>
            <a:r>
              <a:rPr lang="sk-SK" sz="1400" dirty="0"/>
              <a:t>: </a:t>
            </a:r>
            <a:r>
              <a:rPr lang="sk-SK" sz="1400" dirty="0" smtClean="0"/>
              <a:t>Kaňuchová Pátková, </a:t>
            </a:r>
            <a:r>
              <a:rPr lang="sk-SK" sz="1400" dirty="0" err="1" smtClean="0"/>
              <a:t>Vajcziková</a:t>
            </a:r>
            <a:r>
              <a:rPr lang="sk-SK" sz="1400" dirty="0" smtClean="0"/>
              <a:t> - </a:t>
            </a:r>
            <a:r>
              <a:rPr lang="sk-SK" sz="1400" dirty="0" smtClean="0"/>
              <a:t>boli zvolení</a:t>
            </a:r>
          </a:p>
          <a:p>
            <a:pPr marL="0" indent="0">
              <a:buNone/>
            </a:pPr>
            <a:r>
              <a:rPr lang="sk-SK" sz="1400" dirty="0" smtClean="0"/>
              <a:t>Návrh na návrhovú komisiu: Motyka, </a:t>
            </a:r>
            <a:r>
              <a:rPr lang="sk-SK" sz="1400" dirty="0" err="1" smtClean="0"/>
              <a:t>Ostrožovič</a:t>
            </a:r>
            <a:r>
              <a:rPr lang="sk-SK" sz="1400" dirty="0" smtClean="0"/>
              <a:t> - </a:t>
            </a:r>
            <a:r>
              <a:rPr lang="sk-SK" sz="1400" dirty="0" smtClean="0"/>
              <a:t>jednomyseľne zvolení</a:t>
            </a:r>
          </a:p>
          <a:p>
            <a:pPr marL="0" indent="0">
              <a:buNone/>
            </a:pPr>
            <a:r>
              <a:rPr lang="sk-SK" sz="1400" dirty="0" smtClean="0"/>
              <a:t>Návrh na Volebnú komisiu:  </a:t>
            </a:r>
            <a:r>
              <a:rPr lang="sk-SK" sz="1400" dirty="0" err="1" smtClean="0"/>
              <a:t>Krupa</a:t>
            </a:r>
            <a:r>
              <a:rPr lang="sk-SK" sz="1400" dirty="0" smtClean="0"/>
              <a:t> </a:t>
            </a:r>
            <a:r>
              <a:rPr lang="sk-SK" sz="1400" dirty="0" smtClean="0"/>
              <a:t>predseda - </a:t>
            </a:r>
            <a:r>
              <a:rPr lang="sk-SK" sz="1400" dirty="0" smtClean="0"/>
              <a:t>všetci </a:t>
            </a:r>
            <a:r>
              <a:rPr lang="sk-SK" sz="1400" dirty="0" smtClean="0"/>
              <a:t>za, </a:t>
            </a:r>
            <a:r>
              <a:rPr lang="sk-SK" sz="1400" dirty="0" smtClean="0"/>
              <a:t>1 </a:t>
            </a:r>
            <a:r>
              <a:rPr lang="sk-SK" sz="1400" dirty="0" smtClean="0"/>
              <a:t>zdržal sa, </a:t>
            </a:r>
            <a:r>
              <a:rPr lang="sk-SK" sz="1400" dirty="0" err="1" smtClean="0"/>
              <a:t>Krupa</a:t>
            </a:r>
            <a:r>
              <a:rPr lang="sk-SK" sz="1400" dirty="0" smtClean="0"/>
              <a:t> </a:t>
            </a:r>
            <a:r>
              <a:rPr lang="sk-SK" sz="1400" dirty="0" err="1" smtClean="0"/>
              <a:t>Matyšák</a:t>
            </a:r>
            <a:r>
              <a:rPr lang="sk-SK" sz="1400" dirty="0" smtClean="0"/>
              <a:t> - </a:t>
            </a:r>
            <a:r>
              <a:rPr lang="sk-SK" sz="1400" dirty="0" smtClean="0"/>
              <a:t>všetci za, Červenka ml. </a:t>
            </a:r>
            <a:r>
              <a:rPr lang="sk-SK" sz="1400" dirty="0" smtClean="0"/>
              <a:t>za </a:t>
            </a:r>
            <a:r>
              <a:rPr lang="sk-SK" sz="1400" dirty="0" err="1" smtClean="0"/>
              <a:t>Kuropku</a:t>
            </a:r>
            <a:r>
              <a:rPr lang="sk-SK" sz="1400" dirty="0" smtClean="0"/>
              <a:t> -3 </a:t>
            </a:r>
            <a:r>
              <a:rPr lang="sk-SK" sz="1400" dirty="0" smtClean="0"/>
              <a:t>sa zdržali, ostatní za, </a:t>
            </a:r>
          </a:p>
          <a:p>
            <a:pPr marL="0" indent="0">
              <a:buNone/>
            </a:pPr>
            <a:r>
              <a:rPr lang="sk-SK" sz="1400" dirty="0" smtClean="0"/>
              <a:t>Návrh </a:t>
            </a:r>
            <a:r>
              <a:rPr lang="sk-SK" sz="1400" dirty="0" err="1" smtClean="0"/>
              <a:t>Kuropka</a:t>
            </a:r>
            <a:r>
              <a:rPr lang="sk-SK" sz="1400" dirty="0" smtClean="0"/>
              <a:t> doplňujúci návrh</a:t>
            </a:r>
            <a:endParaRPr lang="sk-SK" sz="1400" dirty="0"/>
          </a:p>
          <a:p>
            <a:pPr marL="0" indent="0">
              <a:buNone/>
            </a:pPr>
            <a:endParaRPr lang="sk-SK" sz="1400" dirty="0"/>
          </a:p>
          <a:p>
            <a:pPr marL="0" indent="0">
              <a:buNone/>
            </a:pPr>
            <a:r>
              <a:rPr lang="sk-SK" sz="1400" dirty="0"/>
              <a:t>Správa mandátovej komisie</a:t>
            </a:r>
          </a:p>
          <a:p>
            <a:pPr>
              <a:lnSpc>
                <a:spcPct val="200000"/>
              </a:lnSpc>
            </a:pPr>
            <a:r>
              <a:rPr lang="sk-SK" sz="1400" dirty="0">
                <a:ea typeface="Calibri" panose="020F0502020204030204" pitchFamily="34" charset="0"/>
                <a:cs typeface="Times New Roman" panose="02020603050405020304" pitchFamily="18" charset="0"/>
              </a:rPr>
              <a:t>Mandátová komisia konštatuje, že bolo pozvaných </a:t>
            </a:r>
            <a:r>
              <a:rPr lang="sk-SK" sz="1400" dirty="0" smtClean="0">
                <a:ea typeface="Calibri" panose="020F0502020204030204" pitchFamily="34" charset="0"/>
                <a:cs typeface="Times New Roman" panose="02020603050405020304" pitchFamily="18" charset="0"/>
              </a:rPr>
              <a:t>86 </a:t>
            </a:r>
            <a:r>
              <a:rPr lang="sk-SK" sz="1400" dirty="0">
                <a:ea typeface="Calibri" panose="020F0502020204030204" pitchFamily="34" charset="0"/>
                <a:cs typeface="Times New Roman" panose="02020603050405020304" pitchFamily="18" charset="0"/>
              </a:rPr>
              <a:t>členov ZVVS, ktorí majú spolu </a:t>
            </a:r>
            <a:r>
              <a:rPr lang="sk-SK" sz="1400" dirty="0" smtClean="0">
                <a:ea typeface="Calibri" panose="020F0502020204030204" pitchFamily="34" charset="0"/>
                <a:cs typeface="Times New Roman" panose="02020603050405020304" pitchFamily="18" charset="0"/>
              </a:rPr>
              <a:t>1445 hlasov</a:t>
            </a:r>
            <a:endParaRPr lang="sk-SK" sz="1400" dirty="0">
              <a:ea typeface="Calibri" panose="020F0502020204030204" pitchFamily="34" charset="0"/>
              <a:cs typeface="Times New Roman" panose="02020603050405020304" pitchFamily="18" charset="0"/>
            </a:endParaRPr>
          </a:p>
          <a:p>
            <a:pPr>
              <a:lnSpc>
                <a:spcPct val="200000"/>
              </a:lnSpc>
            </a:pPr>
            <a:r>
              <a:rPr lang="sk-SK" sz="1400" dirty="0" smtClean="0">
                <a:ea typeface="Calibri" panose="020F0502020204030204" pitchFamily="34" charset="0"/>
                <a:cs typeface="Times New Roman" panose="02020603050405020304" pitchFamily="18" charset="0"/>
              </a:rPr>
              <a:t>Prítomných je 45 delegátov, ktorí majú spolu 1149 hlasov, čo predstavuje 79,5 % účasť.</a:t>
            </a:r>
          </a:p>
          <a:p>
            <a:pPr marL="0" indent="0">
              <a:buNone/>
            </a:pPr>
            <a:endParaRPr lang="sk-SK" sz="1400" dirty="0"/>
          </a:p>
        </p:txBody>
      </p:sp>
      <p:pic>
        <p:nvPicPr>
          <p:cNvPr id="5" name="Obrázok 4">
            <a:extLst>
              <a:ext uri="{FF2B5EF4-FFF2-40B4-BE49-F238E27FC236}">
                <a16:creationId xmlns="" xmlns:a16="http://schemas.microsoft.com/office/drawing/2014/main" id="{39EBE6CD-E9F6-4ACC-8079-2A08DA86EFFB}"/>
              </a:ext>
            </a:extLst>
          </p:cNvPr>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1680233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9. Vinohradnícky a vinársky zákon</a:t>
            </a:r>
            <a:endParaRPr lang="sk-SK" dirty="0"/>
          </a:p>
        </p:txBody>
      </p:sp>
      <p:sp>
        <p:nvSpPr>
          <p:cNvPr id="3" name="Zástupný symbol obsahu 2"/>
          <p:cNvSpPr>
            <a:spLocks noGrp="1"/>
          </p:cNvSpPr>
          <p:nvPr>
            <p:ph idx="1"/>
          </p:nvPr>
        </p:nvSpPr>
        <p:spPr/>
        <p:txBody>
          <a:bodyPr/>
          <a:lstStyle/>
          <a:p>
            <a:r>
              <a:rPr lang="sk-SK" dirty="0" smtClean="0"/>
              <a:t>Zasadá pracovná skupina, zatiaľ sa uskutočnili 3 zasadnutia. </a:t>
            </a:r>
          </a:p>
          <a:p>
            <a:r>
              <a:rPr lang="sk-SK" dirty="0" smtClean="0"/>
              <a:t>Nové pojmy – </a:t>
            </a:r>
            <a:r>
              <a:rPr lang="sk-SK" dirty="0" err="1" smtClean="0"/>
              <a:t>enológ</a:t>
            </a:r>
            <a:r>
              <a:rPr lang="sk-SK" dirty="0" smtClean="0"/>
              <a:t>, technológ, budú povinní v podniku, pri niektorých operáciách s vínom podľa Nariadenia EU </a:t>
            </a:r>
          </a:p>
          <a:p>
            <a:r>
              <a:rPr lang="sk-SK" dirty="0" smtClean="0"/>
              <a:t>Choré a chybné víno </a:t>
            </a:r>
          </a:p>
          <a:p>
            <a:r>
              <a:rPr lang="sk-SK" dirty="0" err="1" smtClean="0"/>
              <a:t>nízkozásahové</a:t>
            </a:r>
            <a:r>
              <a:rPr lang="sk-SK" dirty="0" smtClean="0"/>
              <a:t> </a:t>
            </a:r>
            <a:r>
              <a:rPr lang="sk-SK" dirty="0" smtClean="0"/>
              <a:t>víno, remeselný vinár, </a:t>
            </a:r>
          </a:p>
          <a:p>
            <a:r>
              <a:rPr lang="sk-SK" dirty="0" smtClean="0"/>
              <a:t>zavedenie analytických parametrov pre všetky kategórie vín, zavedenie zoznamu chorôb a chýb vína, </a:t>
            </a:r>
          </a:p>
          <a:p>
            <a:r>
              <a:rPr lang="sk-SK" dirty="0" smtClean="0"/>
              <a:t>zavedenie povinnej registrácie pre organizovanie súťaží vín.</a:t>
            </a:r>
          </a:p>
          <a:p>
            <a:endParaRPr lang="sk-SK"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9EB85CD-461F-471E-B862-E27FB1E13079}"/>
              </a:ext>
            </a:extLst>
          </p:cNvPr>
          <p:cNvSpPr>
            <a:spLocks noGrp="1"/>
          </p:cNvSpPr>
          <p:nvPr>
            <p:ph type="title"/>
          </p:nvPr>
        </p:nvSpPr>
        <p:spPr>
          <a:xfrm>
            <a:off x="677334" y="485513"/>
            <a:ext cx="8596668" cy="1320800"/>
          </a:xfrm>
        </p:spPr>
        <p:txBody>
          <a:bodyPr/>
          <a:lstStyle/>
          <a:p>
            <a:r>
              <a:rPr lang="sk-SK" dirty="0" smtClean="0"/>
              <a:t>10. Návrh </a:t>
            </a:r>
            <a:r>
              <a:rPr lang="sk-SK" dirty="0"/>
              <a:t>činností ZVVS</a:t>
            </a:r>
          </a:p>
        </p:txBody>
      </p:sp>
      <p:sp>
        <p:nvSpPr>
          <p:cNvPr id="3" name="Zástupný objekt pre obsah 2">
            <a:extLst>
              <a:ext uri="{FF2B5EF4-FFF2-40B4-BE49-F238E27FC236}">
                <a16:creationId xmlns:a16="http://schemas.microsoft.com/office/drawing/2014/main" xmlns="" id="{406192D3-FD55-48CC-AE52-27C99777B85C}"/>
              </a:ext>
            </a:extLst>
          </p:cNvPr>
          <p:cNvSpPr>
            <a:spLocks noGrp="1"/>
          </p:cNvSpPr>
          <p:nvPr>
            <p:ph idx="1"/>
          </p:nvPr>
        </p:nvSpPr>
        <p:spPr>
          <a:xfrm>
            <a:off x="677334" y="1704533"/>
            <a:ext cx="8596668" cy="4323398"/>
          </a:xfrm>
        </p:spPr>
        <p:txBody>
          <a:bodyPr>
            <a:normAutofit fontScale="25000" lnSpcReduction="20000"/>
          </a:bodyPr>
          <a:lstStyle/>
          <a:p>
            <a:r>
              <a:rPr lang="sk-SK" sz="8000" dirty="0"/>
              <a:t>Celoročne – stretnutia s členmi a pomoc pri riešení ich problémov</a:t>
            </a:r>
          </a:p>
          <a:p>
            <a:r>
              <a:rPr lang="sk-SK" sz="8000" dirty="0"/>
              <a:t>Vinohradnícka a vinárska legislatíva – </a:t>
            </a:r>
            <a:r>
              <a:rPr lang="sk-SK" sz="8000" dirty="0" smtClean="0"/>
              <a:t>pripomienky MP RV SR, MŽP</a:t>
            </a:r>
            <a:endParaRPr lang="sk-SK" sz="8000" dirty="0"/>
          </a:p>
          <a:p>
            <a:r>
              <a:rPr lang="sk-SK" sz="8000" dirty="0"/>
              <a:t>Spoločný zber vzoriek na súťaže, úhrady faktúr – Január – Máj </a:t>
            </a:r>
            <a:r>
              <a:rPr lang="sk-SK" sz="8000" dirty="0" smtClean="0"/>
              <a:t>2019</a:t>
            </a:r>
            <a:endParaRPr lang="sk-SK" sz="8000" dirty="0"/>
          </a:p>
          <a:p>
            <a:r>
              <a:rPr lang="sk-SK" sz="8000" dirty="0"/>
              <a:t>Celoročná prevádzka Národný salón vín SR</a:t>
            </a:r>
          </a:p>
          <a:p>
            <a:r>
              <a:rPr lang="sk-SK" sz="8000" dirty="0"/>
              <a:t>Stretnutia prezídia cca každé </a:t>
            </a:r>
            <a:r>
              <a:rPr lang="sk-SK" sz="8000" dirty="0" smtClean="0"/>
              <a:t>3 mesiace</a:t>
            </a:r>
          </a:p>
          <a:p>
            <a:r>
              <a:rPr lang="sk-SK" sz="8000" dirty="0" smtClean="0"/>
              <a:t>Práca na projekte </a:t>
            </a:r>
            <a:r>
              <a:rPr lang="sk-SK" sz="8000" dirty="0" err="1" smtClean="0"/>
              <a:t>Interreg</a:t>
            </a:r>
            <a:r>
              <a:rPr lang="sk-SK" sz="8000" dirty="0" smtClean="0"/>
              <a:t> a ostatných 5 projektoch</a:t>
            </a:r>
            <a:endParaRPr lang="sk-SK" sz="8000" dirty="0"/>
          </a:p>
          <a:p>
            <a:endParaRPr lang="sk-SK" sz="8000" dirty="0"/>
          </a:p>
          <a:p>
            <a:pPr marL="0" indent="0">
              <a:buNone/>
            </a:pPr>
            <a:r>
              <a:rPr lang="sk-SK" sz="8000" dirty="0"/>
              <a:t>Január				Účasť NSV SR na výstave vo </a:t>
            </a:r>
            <a:r>
              <a:rPr lang="sk-SK" sz="8000" dirty="0" smtClean="0"/>
              <a:t>Viedni, v Brne</a:t>
            </a:r>
            <a:endParaRPr lang="sk-SK" sz="8000" dirty="0"/>
          </a:p>
          <a:p>
            <a:pPr marL="0" indent="0">
              <a:buNone/>
            </a:pPr>
            <a:r>
              <a:rPr lang="sk-SK" sz="8000" dirty="0"/>
              <a:t>					stretnutie prezídia</a:t>
            </a:r>
          </a:p>
          <a:p>
            <a:pPr marL="0" indent="0">
              <a:buNone/>
            </a:pPr>
            <a:r>
              <a:rPr lang="sk-SK" sz="8000" dirty="0"/>
              <a:t>					MP RV </a:t>
            </a:r>
            <a:r>
              <a:rPr lang="sk-SK" sz="8000" dirty="0" smtClean="0"/>
              <a:t>SR</a:t>
            </a:r>
            <a:endParaRPr lang="sk-SK" sz="8000" dirty="0"/>
          </a:p>
          <a:p>
            <a:pPr marL="0" indent="0">
              <a:buNone/>
            </a:pPr>
            <a:r>
              <a:rPr lang="sk-SK" sz="8000" dirty="0"/>
              <a:t>Február				</a:t>
            </a:r>
            <a:r>
              <a:rPr lang="sk-SK" sz="7400" dirty="0"/>
              <a:t>UKSUP – stretnutie </a:t>
            </a:r>
            <a:r>
              <a:rPr lang="sk-SK" sz="7400" dirty="0" smtClean="0"/>
              <a:t>ohľadom uznávania odrôd</a:t>
            </a:r>
            <a:endParaRPr lang="sk-SK" sz="7400" dirty="0"/>
          </a:p>
          <a:p>
            <a:pPr marL="0" indent="0">
              <a:buNone/>
            </a:pPr>
            <a:r>
              <a:rPr lang="sk-SK" sz="8000" dirty="0"/>
              <a:t>					</a:t>
            </a:r>
          </a:p>
          <a:p>
            <a:pPr marL="0" indent="0">
              <a:buNone/>
            </a:pPr>
            <a:r>
              <a:rPr lang="sk-SK" sz="8000" dirty="0"/>
              <a:t>Marec				Daňové </a:t>
            </a:r>
            <a:r>
              <a:rPr lang="sk-SK" sz="8000" dirty="0" smtClean="0"/>
              <a:t>priznanie, </a:t>
            </a:r>
            <a:r>
              <a:rPr lang="sk-SK" sz="8000" dirty="0"/>
              <a:t>uzatvorenie HV, </a:t>
            </a:r>
          </a:p>
          <a:p>
            <a:pPr marL="0" indent="0">
              <a:buNone/>
            </a:pPr>
            <a:r>
              <a:rPr lang="sk-SK" sz="8000" dirty="0"/>
              <a:t>Apríl 				</a:t>
            </a:r>
          </a:p>
          <a:p>
            <a:pPr marL="0" indent="0">
              <a:buNone/>
            </a:pPr>
            <a:r>
              <a:rPr lang="sk-SK" sz="8000" dirty="0"/>
              <a:t> </a:t>
            </a:r>
          </a:p>
          <a:p>
            <a:endParaRPr lang="sk-SK" dirty="0"/>
          </a:p>
          <a:p>
            <a:endParaRPr lang="sk-SK" dirty="0"/>
          </a:p>
        </p:txBody>
      </p:sp>
      <p:pic>
        <p:nvPicPr>
          <p:cNvPr id="4" name="Obrázok 3">
            <a:extLst>
              <a:ext uri="{FF2B5EF4-FFF2-40B4-BE49-F238E27FC236}">
                <a16:creationId xmlns:a16="http://schemas.microsoft.com/office/drawing/2014/main" xmlns="" id="{F3FD978B-B844-45D2-89B9-4425CFC86CFA}"/>
              </a:ext>
            </a:extLst>
          </p:cNvPr>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p14="http://schemas.microsoft.com/office/powerpoint/2010/main" xmlns="" val="1099063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obsah 2">
            <a:extLst>
              <a:ext uri="{FF2B5EF4-FFF2-40B4-BE49-F238E27FC236}">
                <a16:creationId xmlns:a16="http://schemas.microsoft.com/office/drawing/2014/main" xmlns="" id="{327E5B42-275E-4556-854D-DA06087B1B4D}"/>
              </a:ext>
            </a:extLst>
          </p:cNvPr>
          <p:cNvSpPr>
            <a:spLocks noGrp="1"/>
          </p:cNvSpPr>
          <p:nvPr>
            <p:ph idx="1"/>
          </p:nvPr>
        </p:nvSpPr>
        <p:spPr>
          <a:xfrm>
            <a:off x="677334" y="1488613"/>
            <a:ext cx="8596668" cy="3880773"/>
          </a:xfrm>
        </p:spPr>
        <p:txBody>
          <a:bodyPr>
            <a:noAutofit/>
          </a:bodyPr>
          <a:lstStyle/>
          <a:p>
            <a:r>
              <a:rPr lang="sk-SK" sz="2000" dirty="0" smtClean="0"/>
              <a:t>Máj </a:t>
            </a:r>
            <a:r>
              <a:rPr lang="sk-SK" sz="2000" dirty="0"/>
              <a:t>- 		</a:t>
            </a:r>
            <a:r>
              <a:rPr lang="sk-SK" sz="2000" dirty="0" smtClean="0"/>
              <a:t>NSV </a:t>
            </a:r>
            <a:r>
              <a:rPr lang="sk-SK" sz="2000" dirty="0"/>
              <a:t>SR 1. kolo </a:t>
            </a:r>
            <a:r>
              <a:rPr lang="sk-SK" sz="2000" dirty="0" smtClean="0"/>
              <a:t>14.máj 2020, </a:t>
            </a:r>
            <a:r>
              <a:rPr lang="sk-SK" sz="2000" dirty="0"/>
              <a:t>medializácia</a:t>
            </a:r>
          </a:p>
          <a:p>
            <a:pPr marL="2286000" lvl="5" indent="0">
              <a:buNone/>
            </a:pPr>
            <a:r>
              <a:rPr lang="sk-SK" sz="2000" dirty="0"/>
              <a:t>SVOŠ Modra – ukončenie roka, odovzdanie </a:t>
            </a:r>
            <a:r>
              <a:rPr lang="sk-SK" sz="2000" dirty="0" smtClean="0"/>
              <a:t>štipendií</a:t>
            </a:r>
          </a:p>
          <a:p>
            <a:pPr lvl="2"/>
            <a:r>
              <a:rPr lang="sk-SK" dirty="0" smtClean="0"/>
              <a:t> </a:t>
            </a:r>
            <a:r>
              <a:rPr lang="sk-SK" dirty="0"/>
              <a:t>		</a:t>
            </a:r>
            <a:r>
              <a:rPr lang="sk-SK" sz="2000" dirty="0"/>
              <a:t>	</a:t>
            </a:r>
            <a:r>
              <a:rPr lang="sk-SK" sz="2000" dirty="0" smtClean="0"/>
              <a:t>Projekt </a:t>
            </a:r>
            <a:r>
              <a:rPr lang="sk-SK" sz="2000" dirty="0" err="1"/>
              <a:t>meteostaníc</a:t>
            </a:r>
            <a:endParaRPr lang="sk-SK" sz="2000" dirty="0"/>
          </a:p>
          <a:p>
            <a:r>
              <a:rPr lang="sk-SK" sz="2000" dirty="0" err="1"/>
              <a:t>Sept</a:t>
            </a:r>
            <a:r>
              <a:rPr lang="sk-SK" sz="2000" dirty="0"/>
              <a:t>. </a:t>
            </a:r>
            <a:r>
              <a:rPr lang="sk-SK" sz="2000" dirty="0" smtClean="0"/>
              <a:t>	</a:t>
            </a:r>
            <a:r>
              <a:rPr lang="sk-SK" sz="2000" dirty="0"/>
              <a:t>		Otvorenie školského roka SVOŠ Modra – 									odovzdanie štipendií</a:t>
            </a:r>
          </a:p>
          <a:p>
            <a:pPr marL="2286000" lvl="5" indent="0">
              <a:buNone/>
            </a:pPr>
            <a:r>
              <a:rPr lang="sk-SK" sz="2000" dirty="0"/>
              <a:t>2.kolo NSV SR </a:t>
            </a:r>
            <a:r>
              <a:rPr lang="sk-SK" sz="2000" dirty="0" smtClean="0"/>
              <a:t>8-10. </a:t>
            </a:r>
            <a:r>
              <a:rPr lang="sk-SK" sz="2000" dirty="0"/>
              <a:t>september </a:t>
            </a:r>
            <a:r>
              <a:rPr lang="sk-SK" sz="2000" dirty="0" smtClean="0"/>
              <a:t>2020, </a:t>
            </a:r>
            <a:r>
              <a:rPr lang="sk-SK" sz="2000" dirty="0"/>
              <a:t>medializácia</a:t>
            </a:r>
          </a:p>
          <a:p>
            <a:r>
              <a:rPr lang="sk-SK" sz="2000" dirty="0"/>
              <a:t>1. október 		</a:t>
            </a:r>
            <a:r>
              <a:rPr lang="sk-SK" sz="2000" dirty="0" smtClean="0"/>
              <a:t>Stretnutie prezídia</a:t>
            </a:r>
          </a:p>
          <a:p>
            <a:pPr lvl="1">
              <a:buNone/>
            </a:pPr>
            <a:r>
              <a:rPr lang="sk-SK" dirty="0" smtClean="0"/>
              <a:t>					</a:t>
            </a:r>
            <a:r>
              <a:rPr lang="sk-SK" sz="2000" dirty="0" smtClean="0"/>
              <a:t>Žiadosť </a:t>
            </a:r>
            <a:r>
              <a:rPr lang="sk-SK" sz="2000" dirty="0"/>
              <a:t>na nové projekty</a:t>
            </a:r>
          </a:p>
          <a:p>
            <a:pPr marL="2286000" lvl="5" indent="0">
              <a:buNone/>
            </a:pPr>
            <a:r>
              <a:rPr lang="sk-SK" sz="2000" dirty="0"/>
              <a:t>Otvorenie NSV SR - nový ročník</a:t>
            </a:r>
          </a:p>
          <a:p>
            <a:r>
              <a:rPr lang="sk-SK" sz="2000" dirty="0"/>
              <a:t>November/December </a:t>
            </a:r>
            <a:r>
              <a:rPr lang="sk-SK" sz="2000" dirty="0" smtClean="0"/>
              <a:t>2020</a:t>
            </a:r>
            <a:r>
              <a:rPr lang="sk-SK" sz="2000" dirty="0"/>
              <a:t>	Slovenské </a:t>
            </a:r>
            <a:r>
              <a:rPr lang="sk-SK" sz="2000" dirty="0" smtClean="0"/>
              <a:t>víno/Konferencia, účasť na 						výstave v Prahe</a:t>
            </a:r>
            <a:endParaRPr lang="sk-SK" sz="2000" dirty="0"/>
          </a:p>
          <a:p>
            <a:endParaRPr lang="sk-SK" sz="2000" dirty="0"/>
          </a:p>
          <a:p>
            <a:endParaRPr lang="sk-SK" sz="2000" dirty="0"/>
          </a:p>
        </p:txBody>
      </p:sp>
      <p:sp>
        <p:nvSpPr>
          <p:cNvPr id="4" name="Nadpis 1">
            <a:extLst>
              <a:ext uri="{FF2B5EF4-FFF2-40B4-BE49-F238E27FC236}">
                <a16:creationId xmlns:a16="http://schemas.microsoft.com/office/drawing/2014/main" xmlns="" id="{78C4EE1D-AE91-45A7-8B8D-68794A0A5F34}"/>
              </a:ext>
            </a:extLst>
          </p:cNvPr>
          <p:cNvSpPr>
            <a:spLocks noGrp="1"/>
          </p:cNvSpPr>
          <p:nvPr>
            <p:ph type="title"/>
          </p:nvPr>
        </p:nvSpPr>
        <p:spPr/>
        <p:txBody>
          <a:bodyPr/>
          <a:lstStyle/>
          <a:p>
            <a:r>
              <a:rPr lang="sk-SK" dirty="0"/>
              <a:t>Návrh </a:t>
            </a:r>
            <a:r>
              <a:rPr lang="sk-SK" dirty="0" smtClean="0"/>
              <a:t>činností </a:t>
            </a:r>
            <a:r>
              <a:rPr lang="sk-SK" dirty="0"/>
              <a:t>ZVVS</a:t>
            </a:r>
          </a:p>
        </p:txBody>
      </p:sp>
      <p:pic>
        <p:nvPicPr>
          <p:cNvPr id="5" name="Obrázok 4">
            <a:extLst>
              <a:ext uri="{FF2B5EF4-FFF2-40B4-BE49-F238E27FC236}">
                <a16:creationId xmlns:a16="http://schemas.microsoft.com/office/drawing/2014/main" xmlns="" id="{77B4E2E6-5774-4804-8A4A-E7F2728C73AE}"/>
              </a:ext>
            </a:extLst>
          </p:cNvPr>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p14="http://schemas.microsoft.com/office/powerpoint/2010/main" xmlns="" val="3295781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83969"/>
            <a:ext cx="8596668" cy="1320800"/>
          </a:xfrm>
        </p:spPr>
        <p:txBody>
          <a:bodyPr>
            <a:normAutofit fontScale="90000"/>
          </a:bodyPr>
          <a:lstStyle/>
          <a:p>
            <a:r>
              <a:rPr lang="sk-SK" b="1" dirty="0" smtClean="0"/>
              <a:t>Uznesenie Valného zhromaždenia </a:t>
            </a:r>
            <a:br>
              <a:rPr lang="sk-SK" b="1" dirty="0" smtClean="0"/>
            </a:br>
            <a:r>
              <a:rPr lang="sk-SK" b="1" dirty="0" smtClean="0"/>
              <a:t>Zväzu vinohradníkov a vinárov Slovenska </a:t>
            </a:r>
            <a:br>
              <a:rPr lang="sk-SK" b="1" dirty="0" smtClean="0"/>
            </a:br>
            <a:r>
              <a:rPr lang="sk-SK" b="1" dirty="0" smtClean="0"/>
              <a:t>zo dňa 27.augusta 2020</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smtClean="0"/>
              <a:t>VZ schvaľuje:</a:t>
            </a:r>
          </a:p>
          <a:p>
            <a:r>
              <a:rPr lang="sk-SK" dirty="0" smtClean="0"/>
              <a:t>p. </a:t>
            </a:r>
            <a:r>
              <a:rPr lang="sk-SK" dirty="0" err="1" smtClean="0"/>
              <a:t>Vajczikovú</a:t>
            </a:r>
            <a:r>
              <a:rPr lang="sk-SK" dirty="0" smtClean="0"/>
              <a:t>, </a:t>
            </a:r>
            <a:r>
              <a:rPr lang="sk-SK" dirty="0" err="1" smtClean="0"/>
              <a:t>Kaňuchovú</a:t>
            </a:r>
            <a:r>
              <a:rPr lang="sk-SK" dirty="0" smtClean="0"/>
              <a:t> do mandátovej komisie, Motyku a </a:t>
            </a:r>
            <a:r>
              <a:rPr lang="sk-SK" dirty="0" err="1" smtClean="0"/>
              <a:t>Ostrožoviča</a:t>
            </a:r>
            <a:r>
              <a:rPr lang="sk-SK" dirty="0" smtClean="0"/>
              <a:t> do návrhovej a p. </a:t>
            </a:r>
            <a:r>
              <a:rPr lang="sk-SK" dirty="0" err="1" smtClean="0"/>
              <a:t>Krupu</a:t>
            </a:r>
            <a:r>
              <a:rPr lang="sk-SK" dirty="0" smtClean="0"/>
              <a:t> za predsedu volebnej komisie, </a:t>
            </a:r>
            <a:r>
              <a:rPr lang="sk-SK" dirty="0" err="1" smtClean="0"/>
              <a:t>Matyšáka</a:t>
            </a:r>
            <a:r>
              <a:rPr lang="sk-SK" dirty="0" smtClean="0"/>
              <a:t> a Červenku, </a:t>
            </a:r>
            <a:r>
              <a:rPr lang="sk-SK" dirty="0" err="1" smtClean="0"/>
              <a:t>Kuropku</a:t>
            </a:r>
            <a:r>
              <a:rPr lang="sk-SK" dirty="0" smtClean="0"/>
              <a:t> za členov volebnej komisie</a:t>
            </a:r>
          </a:p>
          <a:p>
            <a:r>
              <a:rPr lang="sk-SK" dirty="0" smtClean="0"/>
              <a:t>Ročnú správu o činnosti za rok 2019</a:t>
            </a:r>
          </a:p>
          <a:p>
            <a:r>
              <a:rPr lang="sk-SK" dirty="0" smtClean="0"/>
              <a:t>Správu revízora a hospodársky výsledok ZVVS za rok 2019. Zisk bude preúčtovaný na účet 428 nerozdelený zisk predchádzajúcich rokov. </a:t>
            </a:r>
          </a:p>
          <a:p>
            <a:r>
              <a:rPr lang="sk-SK" dirty="0" smtClean="0"/>
              <a:t>Návrh rozpočtu ZVVS pre rok 2020</a:t>
            </a:r>
          </a:p>
          <a:p>
            <a:r>
              <a:rPr lang="sk-SK" dirty="0" smtClean="0"/>
              <a:t>Procedurálny návrh volieb</a:t>
            </a:r>
          </a:p>
          <a:p>
            <a:r>
              <a:rPr lang="sk-SK" dirty="0" smtClean="0"/>
              <a:t>Zmeny stanov</a:t>
            </a:r>
          </a:p>
          <a:p>
            <a:r>
              <a:rPr lang="sk-SK" dirty="0" smtClean="0"/>
              <a:t>Schvaľuje </a:t>
            </a:r>
            <a:r>
              <a:rPr lang="sk-SK" dirty="0" err="1" smtClean="0"/>
              <a:t>Vinpera</a:t>
            </a:r>
            <a:r>
              <a:rPr lang="sk-SK" dirty="0" smtClean="0"/>
              <a:t> za člena ZVVS</a:t>
            </a:r>
          </a:p>
          <a:p>
            <a:r>
              <a:rPr lang="sk-SK" dirty="0" smtClean="0"/>
              <a:t>Zníženie členského príspevku pre rok 2020 na 50 %</a:t>
            </a:r>
          </a:p>
          <a:p>
            <a:endParaRPr lang="sk-SK" dirty="0" smtClean="0"/>
          </a:p>
          <a:p>
            <a:endParaRPr lang="sk-SK" dirty="0" smtClean="0"/>
          </a:p>
          <a:p>
            <a:endParaRPr lang="sk-SK"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idx="1"/>
          </p:nvPr>
        </p:nvSpPr>
        <p:spPr>
          <a:xfrm>
            <a:off x="677334" y="570017"/>
            <a:ext cx="8596668" cy="5471346"/>
          </a:xfrm>
        </p:spPr>
        <p:txBody>
          <a:bodyPr>
            <a:normAutofit fontScale="92500" lnSpcReduction="20000"/>
          </a:bodyPr>
          <a:lstStyle/>
          <a:p>
            <a:r>
              <a:rPr lang="sk-SK" b="1" dirty="0" smtClean="0"/>
              <a:t>VZ berie na vedomie</a:t>
            </a:r>
            <a:r>
              <a:rPr lang="sk-SK" dirty="0" smtClean="0"/>
              <a:t>: </a:t>
            </a:r>
          </a:p>
          <a:p>
            <a:r>
              <a:rPr lang="sk-SK" dirty="0" smtClean="0"/>
              <a:t> - výsledky o hlasovaní o vylúčení firmy Slobodné vinárstvo, s.r.o. z členstva   vo Zväze 1065 hlasmi, 92 % z prítomných</a:t>
            </a:r>
          </a:p>
          <a:p>
            <a:r>
              <a:rPr lang="sk-SK" dirty="0" smtClean="0"/>
              <a:t>-   správu o situácii vo vinohradníctve a vinárstve,</a:t>
            </a:r>
          </a:p>
          <a:p>
            <a:r>
              <a:rPr lang="sk-SK" dirty="0" smtClean="0"/>
              <a:t> - informáciu o stave príprav nového zákona o vinohradníctve a vinárstve,</a:t>
            </a:r>
          </a:p>
          <a:p>
            <a:r>
              <a:rPr lang="sk-SK" dirty="0" smtClean="0"/>
              <a:t> - výsledky volieb, za prezidenta bol zvolený p. Mrva</a:t>
            </a:r>
          </a:p>
          <a:p>
            <a:r>
              <a:rPr lang="sk-SK" dirty="0" smtClean="0"/>
              <a:t>-  pokračovanie členstva </a:t>
            </a:r>
            <a:r>
              <a:rPr lang="sk-SK" dirty="0" err="1" smtClean="0"/>
              <a:t>Panonia</a:t>
            </a:r>
            <a:r>
              <a:rPr lang="sk-SK" dirty="0" smtClean="0"/>
              <a:t> Winery namiesto </a:t>
            </a:r>
            <a:r>
              <a:rPr lang="sk-SK" dirty="0" err="1" smtClean="0"/>
              <a:t>Food</a:t>
            </a:r>
            <a:r>
              <a:rPr lang="sk-SK" dirty="0" smtClean="0"/>
              <a:t> </a:t>
            </a:r>
            <a:r>
              <a:rPr lang="sk-SK" dirty="0" err="1" smtClean="0"/>
              <a:t>Farm</a:t>
            </a:r>
            <a:r>
              <a:rPr lang="sk-SK" dirty="0" smtClean="0"/>
              <a:t>, s.r.o.</a:t>
            </a:r>
          </a:p>
          <a:p>
            <a:endParaRPr lang="sk-SK" dirty="0" smtClean="0"/>
          </a:p>
          <a:p>
            <a:r>
              <a:rPr lang="sk-SK" b="1" dirty="0" smtClean="0"/>
              <a:t>VZ ukladá: </a:t>
            </a:r>
          </a:p>
          <a:p>
            <a:r>
              <a:rPr lang="sk-SK" b="1" dirty="0" smtClean="0"/>
              <a:t>Prezídiu, aby sa zaoberalo diskusnými príspevkami členov na tému – terasy, sezónny pracovníci, podmienky v BSK, vinohradnícky register, registrácia odrôd, prípravky na ochranu rastlín, podmienky SPP a tvorba Strategického plánu, IP a EP, závlahy, škorce, zver, SOT s vínom</a:t>
            </a:r>
          </a:p>
          <a:p>
            <a:r>
              <a:rPr lang="sk-SK" b="1" dirty="0" smtClean="0"/>
              <a:t>Uskutočniť zápisy nového prezidenta do výpisu.</a:t>
            </a:r>
          </a:p>
          <a:p>
            <a:r>
              <a:rPr lang="sk-SK" b="1" dirty="0" smtClean="0"/>
              <a:t>Vyvolať rokovanie s ministrom poľnohospodárstva o podpore sektora v súčasnej situácii. </a:t>
            </a:r>
          </a:p>
          <a:p>
            <a:r>
              <a:rPr lang="sk-SK" b="1" dirty="0" smtClean="0"/>
              <a:t>Vydať nesúhlasné stanovisko s krátením reštrukturalizácie.</a:t>
            </a:r>
          </a:p>
          <a:p>
            <a:r>
              <a:rPr lang="sk-SK" b="1" dirty="0" smtClean="0"/>
              <a:t>Zúčastňovať sa prípravy Zákona o vinohradníctve a vinárstve.</a:t>
            </a:r>
          </a:p>
          <a:p>
            <a:endParaRPr lang="sk-SK" dirty="0" smtClean="0"/>
          </a:p>
          <a:p>
            <a:endParaRPr lang="sk-SK" dirty="0" smtClean="0"/>
          </a:p>
          <a:p>
            <a:endParaRPr lang="sk-SK"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2. Kontrola plnenia uznesení</a:t>
            </a:r>
            <a:endParaRPr lang="sk-SK" dirty="0"/>
          </a:p>
        </p:txBody>
      </p:sp>
      <p:sp>
        <p:nvSpPr>
          <p:cNvPr id="3" name="Zástupný symbol obsahu 2"/>
          <p:cNvSpPr>
            <a:spLocks noGrp="1"/>
          </p:cNvSpPr>
          <p:nvPr>
            <p:ph idx="1"/>
          </p:nvPr>
        </p:nvSpPr>
        <p:spPr>
          <a:xfrm>
            <a:off x="677334" y="1349829"/>
            <a:ext cx="8596668" cy="4691533"/>
          </a:xfrm>
        </p:spPr>
        <p:txBody>
          <a:bodyPr>
            <a:normAutofit fontScale="85000" lnSpcReduction="10000"/>
          </a:bodyPr>
          <a:lstStyle/>
          <a:p>
            <a:r>
              <a:rPr lang="sk-SK" b="1" dirty="0" smtClean="0"/>
              <a:t>1. Novozvolenému prezídiu, aby sa zaoberalo diskusnými príspevkami členov.</a:t>
            </a:r>
          </a:p>
          <a:p>
            <a:r>
              <a:rPr lang="sk-SK" b="1" dirty="0" smtClean="0"/>
              <a:t> </a:t>
            </a:r>
            <a:r>
              <a:rPr lang="sk-SK" b="1" dirty="0" smtClean="0">
                <a:solidFill>
                  <a:srgbClr val="FF0000"/>
                </a:solidFill>
              </a:rPr>
              <a:t>Splnené</a:t>
            </a:r>
            <a:r>
              <a:rPr lang="sk-SK" b="1" dirty="0" smtClean="0"/>
              <a:t> Terasy – prišlo stanovisko, že sa spočítavajú, pokračujeme v snahe, aby sa zvýšila podpora na ich udržiavanie. Zvýšila sa podpora na IP, EP. </a:t>
            </a:r>
          </a:p>
          <a:p>
            <a:r>
              <a:rPr lang="sk-SK" b="1" dirty="0" smtClean="0"/>
              <a:t>2. Prezídiu vydať Odborné stanovisko, či víno bez zemepisného označenia pôvodu môže byť senzoricky hodnotené štátnou správou v okamihu uvedenia na trh. </a:t>
            </a:r>
          </a:p>
          <a:p>
            <a:pPr algn="just"/>
            <a:r>
              <a:rPr lang="sk-SK" b="1" dirty="0" smtClean="0">
                <a:solidFill>
                  <a:srgbClr val="FF0000"/>
                </a:solidFill>
              </a:rPr>
              <a:t>Splnené.</a:t>
            </a:r>
            <a:r>
              <a:rPr lang="sk-SK" b="1" dirty="0" smtClean="0"/>
              <a:t> Zväz požiadal o stanovisko MP RV SR, bez odpovede. Výkonná riaditeľka k problematike vydala stanovisko, že členské krajiny v súlade s čl. 73 môžu prijímať aj prísnejšie predpisy ako je uvedené v Nariadení Rady č. 1308/2013.  Prišla odpoveď od člena, že ho naše stanovisko aj tak nezaujíma. (Senzorická analýza nie je vylúčená  a bežne sa používa aj na posúdenie hygieny a zdravotného stavu vínu. Prísnejšie kvalitatívne parametre pre vína bez zemepisného označenia vrátane analytických aj senzorických parametrov majú krajiny Rakúsko, Maďarsko, Česká republika, Francúzsko. Jediná krajina, ktorá neuplatňuje prísnejšie pravidlá  pre vína bez zemepisného označenia je Nemecko.)</a:t>
            </a:r>
          </a:p>
          <a:p>
            <a:r>
              <a:rPr lang="sk-SK" b="1" dirty="0" smtClean="0"/>
              <a:t>3. Uskutočniť zápisy nového prezídia do výpisu.</a:t>
            </a:r>
          </a:p>
          <a:p>
            <a:r>
              <a:rPr lang="sk-SK" b="1" dirty="0" smtClean="0">
                <a:solidFill>
                  <a:srgbClr val="FF0000"/>
                </a:solidFill>
              </a:rPr>
              <a:t>Splnené</a:t>
            </a:r>
          </a:p>
          <a:p>
            <a:r>
              <a:rPr lang="sk-SK" b="1" dirty="0" smtClean="0"/>
              <a:t>4. V súlade s novou legislatívou pripraviť ERP prechod na </a:t>
            </a:r>
            <a:r>
              <a:rPr lang="sk-SK" b="1" dirty="0" err="1" smtClean="0"/>
              <a:t>E-kasu</a:t>
            </a:r>
            <a:r>
              <a:rPr lang="sk-SK" b="1" dirty="0" smtClean="0"/>
              <a:t>. </a:t>
            </a:r>
          </a:p>
          <a:p>
            <a:r>
              <a:rPr lang="sk-SK" b="1" dirty="0" smtClean="0">
                <a:solidFill>
                  <a:srgbClr val="FF0000"/>
                </a:solidFill>
              </a:rPr>
              <a:t>Splnené</a:t>
            </a:r>
          </a:p>
          <a:p>
            <a:pPr lvl="0"/>
            <a:endParaRPr lang="sk-SK" i="1" dirty="0" smtClean="0">
              <a:solidFill>
                <a:srgbClr val="FF0000"/>
              </a:solidFill>
            </a:endParaRPr>
          </a:p>
          <a:p>
            <a:endParaRPr lang="sk-SK"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3. Návrh na vylúčenie firmy Slobodné vinárstvo, s.r.o.</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smtClean="0"/>
              <a:t>Návrh: Prezídium navrhuje vylúčiť spoločnosť Slobodné vinárstvo, s.r.o. z členstva vo Zväze vinohradníkov a vinárov Slovenska v zmysle Stanov Zväzu § 10 písm. b. V prípade prijatia rozhodnutia Valným zhromaždením Zväzu  o vylúčení a následnom odvolaní sa člena voči tomuto rozhodnutiu, je vylúčený člen pozbavený všetkých práv člena až do zasadnutia Valného zhromaždenia, ktoré bude rozhodovať o odvolaní. </a:t>
            </a:r>
          </a:p>
          <a:p>
            <a:r>
              <a:rPr lang="sk-SK" dirty="0" smtClean="0"/>
              <a:t>Konateľ firmy p. </a:t>
            </a:r>
            <a:r>
              <a:rPr lang="sk-SK" dirty="0" err="1" smtClean="0"/>
              <a:t>Kuropka</a:t>
            </a:r>
            <a:r>
              <a:rPr lang="sk-SK" dirty="0" smtClean="0"/>
              <a:t> dlhodobo poškodzuje záujmy Zväzu, prostredníctvom rôznych komunikačných prostriedkov  vrátane sociálnych sietí uskutočňuje osobné útoky, vyhrážanie a znevažovanie jednotlivých členov Zväzu aj zástupcov Zväzu a ich práce. Dokumentácia je uvedená v prílohe. </a:t>
            </a:r>
          </a:p>
          <a:p>
            <a:pPr>
              <a:buNone/>
            </a:pPr>
            <a:r>
              <a:rPr lang="sk-SK" dirty="0" smtClean="0"/>
              <a:t>Hlasovanie verejné alebo tajné </a:t>
            </a:r>
          </a:p>
          <a:p>
            <a:pPr>
              <a:buNone/>
            </a:pPr>
            <a:r>
              <a:rPr lang="sk-SK" dirty="0" smtClean="0"/>
              <a:t>Hlasovanie bude tajné: 1 </a:t>
            </a:r>
            <a:r>
              <a:rPr lang="sk-SK" dirty="0" err="1" smtClean="0"/>
              <a:t>Kuropka</a:t>
            </a:r>
            <a:r>
              <a:rPr lang="sk-SK" dirty="0" smtClean="0"/>
              <a:t> proti, zdržal sa KP 1, ostatní sú za tajné voľby</a:t>
            </a:r>
          </a:p>
          <a:p>
            <a:pPr>
              <a:buNone/>
            </a:pPr>
            <a:r>
              <a:rPr lang="sk-SK" dirty="0" smtClean="0"/>
              <a:t>Výsledky hlasovania: 45 členov hlasovalo, za vylúčenie bolo 38 členov, proti 2 zdržali sa 5. Pri hlasovaní podľa počtu hlasov 1065 hlasov za vylúčenie, čo predstavuje 93 % v počte hlasov, a 83 % v počte členov. </a:t>
            </a:r>
          </a:p>
          <a:p>
            <a:endParaRPr lang="sk-SK"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4. Voľba prezidenta Zväzu</a:t>
            </a:r>
            <a:endParaRPr lang="sk-SK" dirty="0"/>
          </a:p>
        </p:txBody>
      </p:sp>
      <p:sp>
        <p:nvSpPr>
          <p:cNvPr id="3" name="Zástupný symbol obsahu 2"/>
          <p:cNvSpPr>
            <a:spLocks noGrp="1"/>
          </p:cNvSpPr>
          <p:nvPr>
            <p:ph idx="1"/>
          </p:nvPr>
        </p:nvSpPr>
        <p:spPr/>
        <p:txBody>
          <a:bodyPr/>
          <a:lstStyle/>
          <a:p>
            <a:r>
              <a:rPr lang="sk-SK" dirty="0" smtClean="0"/>
              <a:t>Návrh kandidátov: Ing. Vladimír Mrva</a:t>
            </a:r>
          </a:p>
          <a:p>
            <a:r>
              <a:rPr lang="sk-SK" dirty="0" smtClean="0"/>
              <a:t>Spôsob volieb: tajné alebo verejné hlasovanie</a:t>
            </a:r>
          </a:p>
          <a:p>
            <a:r>
              <a:rPr lang="sk-SK" dirty="0" smtClean="0"/>
              <a:t>Prítomnosť členov 44, počet platných hlasov 1146</a:t>
            </a:r>
          </a:p>
          <a:p>
            <a:r>
              <a:rPr lang="sk-SK" dirty="0" smtClean="0"/>
              <a:t>43 členov za 1096 hlasov, 1 sa zdržal 50 hlasov</a:t>
            </a:r>
          </a:p>
          <a:p>
            <a:r>
              <a:rPr lang="sk-SK" dirty="0" smtClean="0"/>
              <a:t>Prezident je zvolený na 5 rokov</a:t>
            </a:r>
            <a:endParaRPr lang="sk-SK"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5. Návrh na zmenu stanov</a:t>
            </a:r>
            <a:endParaRPr lang="sk-SK" dirty="0"/>
          </a:p>
        </p:txBody>
      </p:sp>
      <p:sp>
        <p:nvSpPr>
          <p:cNvPr id="3" name="Zástupný symbol obsahu 2"/>
          <p:cNvSpPr>
            <a:spLocks noGrp="1"/>
          </p:cNvSpPr>
          <p:nvPr>
            <p:ph idx="1"/>
          </p:nvPr>
        </p:nvSpPr>
        <p:spPr>
          <a:xfrm>
            <a:off x="677334" y="1472541"/>
            <a:ext cx="8596668" cy="4568822"/>
          </a:xfrm>
        </p:spPr>
        <p:txBody>
          <a:bodyPr>
            <a:normAutofit lnSpcReduction="10000"/>
          </a:bodyPr>
          <a:lstStyle/>
          <a:p>
            <a:endParaRPr lang="sk-SK" dirty="0" smtClean="0"/>
          </a:p>
          <a:p>
            <a:r>
              <a:rPr lang="sk-SK" dirty="0" smtClean="0"/>
              <a:t>Zdôvodnenie zmeny stanov Zväzu</a:t>
            </a:r>
          </a:p>
          <a:p>
            <a:r>
              <a:rPr lang="sk-SK" dirty="0" smtClean="0"/>
              <a:t>§ 7 časť b, konkrétne veta   Prezident, členovia prezídia i výkonný riaditeľ zastupujú Zväz navonok.  Nám spôsobuje, že na všetky projekty musíme dodávať výpis z registra trestov, osobné údaje od všetkých členov prezídia. Tým, že ich je 11 je to veľmi náročné a nestíhame lehoty na dodanie. Uvedené ustanovenie je potrebné upraviť tak, aby sme nemuseli dodávať všetky výpisy a doklady od 11 členov prezídia. Zároveň nikde v stanovách nie je uvedený štatutárny zástupca Zväzu. </a:t>
            </a:r>
          </a:p>
          <a:p>
            <a:r>
              <a:rPr lang="sk-SK" dirty="0" smtClean="0"/>
              <a:t> </a:t>
            </a:r>
          </a:p>
          <a:p>
            <a:r>
              <a:rPr lang="sk-SK" dirty="0" smtClean="0"/>
              <a:t>Variant 1: § 7 časť B Vyškrtnúť z uvedenej vety „členovia prezídia.“  „Prezident a výkonný riaditeľ zastupujú Zväz navonok. Konajú samostatne.</a:t>
            </a:r>
          </a:p>
          <a:p>
            <a:r>
              <a:rPr lang="sk-SK" dirty="0" smtClean="0"/>
              <a:t> </a:t>
            </a:r>
          </a:p>
          <a:p>
            <a:r>
              <a:rPr lang="sk-SK" dirty="0" smtClean="0"/>
              <a:t>Hlasovanie: verejné, jednomyseľne všetci za 1146 hlasov za</a:t>
            </a:r>
            <a:endParaRPr lang="sk-SK"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6. Správa </a:t>
            </a:r>
            <a:r>
              <a:rPr lang="sk-SK" dirty="0"/>
              <a:t>o </a:t>
            </a:r>
            <a:r>
              <a:rPr lang="sk-SK" dirty="0" smtClean="0"/>
              <a:t>činnosti ZVVS za rok 2019</a:t>
            </a:r>
            <a:endParaRPr lang="sk-SK" dirty="0"/>
          </a:p>
        </p:txBody>
      </p:sp>
      <p:sp>
        <p:nvSpPr>
          <p:cNvPr id="3" name="Zástupný objekt pre obsah 2"/>
          <p:cNvSpPr>
            <a:spLocks noGrp="1"/>
          </p:cNvSpPr>
          <p:nvPr>
            <p:ph idx="1"/>
          </p:nvPr>
        </p:nvSpPr>
        <p:spPr>
          <a:xfrm>
            <a:off x="633790" y="1451429"/>
            <a:ext cx="8829523" cy="3777134"/>
          </a:xfrm>
        </p:spPr>
        <p:txBody>
          <a:bodyPr>
            <a:noAutofit/>
          </a:bodyPr>
          <a:lstStyle/>
          <a:p>
            <a:r>
              <a:rPr lang="sk-SK" sz="2400" dirty="0" smtClean="0"/>
              <a:t>Zväz vinohradníkov a vinárov Slovenska</a:t>
            </a:r>
          </a:p>
          <a:p>
            <a:r>
              <a:rPr lang="sk-SK" sz="2400" dirty="0" smtClean="0"/>
              <a:t>Pražská 15</a:t>
            </a:r>
          </a:p>
          <a:p>
            <a:r>
              <a:rPr lang="sk-SK" sz="2400" dirty="0" smtClean="0"/>
              <a:t>811 04 Bratislava</a:t>
            </a:r>
          </a:p>
          <a:p>
            <a:r>
              <a:rPr lang="sk-SK" sz="2400" dirty="0" smtClean="0"/>
              <a:t>IČO 30 80 64 70</a:t>
            </a:r>
          </a:p>
          <a:p>
            <a:r>
              <a:rPr lang="sk-SK" sz="2400" dirty="0" smtClean="0"/>
              <a:t>IČ DPH SK2020799418</a:t>
            </a:r>
          </a:p>
          <a:p>
            <a:r>
              <a:rPr lang="sk-SK" sz="2400" dirty="0" smtClean="0"/>
              <a:t>Záujmové združenie právnických osôb, zapísané v registri OVVS pod číslom 1993/100- Ta</a:t>
            </a:r>
          </a:p>
          <a:p>
            <a:r>
              <a:rPr lang="sk-SK" sz="2400" dirty="0" smtClean="0"/>
              <a:t>Vedenie účtovníctvo: Na základe postupov Opatrenia Ministerstva financií Slovenskej republiky zo 14. novembra 2007 č. MF/24342/2007-74 pre neziskové organizácie v neskoršom znení </a:t>
            </a:r>
          </a:p>
          <a:p>
            <a:pPr lvl="2"/>
            <a:endParaRPr lang="sk-SK" sz="2400"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2923619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Správa </a:t>
            </a:r>
            <a:r>
              <a:rPr lang="sk-SK" dirty="0"/>
              <a:t>o činnosti</a:t>
            </a:r>
          </a:p>
        </p:txBody>
      </p:sp>
      <p:sp>
        <p:nvSpPr>
          <p:cNvPr id="3" name="Zástupný objekt pre obsah 2"/>
          <p:cNvSpPr>
            <a:spLocks noGrp="1"/>
          </p:cNvSpPr>
          <p:nvPr>
            <p:ph idx="1"/>
          </p:nvPr>
        </p:nvSpPr>
        <p:spPr>
          <a:xfrm>
            <a:off x="677333" y="1553029"/>
            <a:ext cx="8829523" cy="4488334"/>
          </a:xfrm>
        </p:spPr>
        <p:txBody>
          <a:bodyPr>
            <a:noAutofit/>
          </a:bodyPr>
          <a:lstStyle/>
          <a:p>
            <a:r>
              <a:rPr lang="sk-SK" sz="2400" dirty="0" smtClean="0"/>
              <a:t>Zväz má v súčasnosti 4 zamestnancov na plný úväzok</a:t>
            </a:r>
          </a:p>
          <a:p>
            <a:endParaRPr lang="sk-SK" sz="2400" dirty="0" smtClean="0"/>
          </a:p>
          <a:p>
            <a:r>
              <a:rPr lang="sk-SK" sz="2400" dirty="0" smtClean="0"/>
              <a:t>Počet členov Zväzu k 31.12.2019: 83</a:t>
            </a:r>
          </a:p>
          <a:p>
            <a:endParaRPr lang="sk-SK" sz="2400" dirty="0" smtClean="0"/>
          </a:p>
          <a:p>
            <a:r>
              <a:rPr lang="sk-SK" sz="2400" dirty="0" smtClean="0"/>
              <a:t>Prijatie nových členov v roku 2019: Zámocké vinárstvo, Víno od Francúza</a:t>
            </a:r>
          </a:p>
          <a:p>
            <a:endParaRPr lang="sk-SK" sz="2400" dirty="0" smtClean="0"/>
          </a:p>
          <a:p>
            <a:pPr>
              <a:buNone/>
            </a:pPr>
            <a:endParaRPr lang="sk-SK" sz="2400" dirty="0" smtClean="0"/>
          </a:p>
          <a:p>
            <a:endParaRPr lang="sk-SK" sz="2400" dirty="0"/>
          </a:p>
          <a:p>
            <a:endParaRPr lang="sk-SK" sz="2400" dirty="0"/>
          </a:p>
          <a:p>
            <a:pPr lvl="2"/>
            <a:endParaRPr lang="sk-SK" sz="2400" dirty="0"/>
          </a:p>
          <a:p>
            <a:pPr lvl="2"/>
            <a:endParaRPr lang="sk-SK" sz="2400" dirty="0"/>
          </a:p>
        </p:txBody>
      </p:sp>
      <p:pic>
        <p:nvPicPr>
          <p:cNvPr id="4" name="Obrázok 3"/>
          <p:cNvPicPr>
            <a:picLocks noChangeAspect="1"/>
          </p:cNvPicPr>
          <p:nvPr/>
        </p:nvPicPr>
        <p:blipFill>
          <a:blip r:embed="rId2" cstate="print"/>
          <a:stretch>
            <a:fillRect/>
          </a:stretch>
        </p:blipFill>
        <p:spPr>
          <a:xfrm>
            <a:off x="10689049" y="0"/>
            <a:ext cx="1502951" cy="1069436"/>
          </a:xfrm>
          <a:prstGeom prst="rect">
            <a:avLst/>
          </a:prstGeom>
        </p:spPr>
      </p:pic>
    </p:spTree>
    <p:extLst>
      <p:ext uri="{BB962C8B-B14F-4D97-AF65-F5344CB8AC3E}">
        <p14:creationId xmlns="" xmlns:p14="http://schemas.microsoft.com/office/powerpoint/2010/main" val="2923619307"/>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1979</TotalTime>
  <Words>2606</Words>
  <Application>Microsoft Office PowerPoint</Application>
  <PresentationFormat>Vlastná</PresentationFormat>
  <Paragraphs>303</Paragraphs>
  <Slides>34</Slides>
  <Notes>0</Notes>
  <HiddenSlides>0</HiddenSlides>
  <MMClips>0</MMClips>
  <ScaleCrop>false</ScaleCrop>
  <HeadingPairs>
    <vt:vector size="4" baseType="variant">
      <vt:variant>
        <vt:lpstr>Motív</vt:lpstr>
      </vt:variant>
      <vt:variant>
        <vt:i4>1</vt:i4>
      </vt:variant>
      <vt:variant>
        <vt:lpstr>Nadpisy snímok</vt:lpstr>
      </vt:variant>
      <vt:variant>
        <vt:i4>34</vt:i4>
      </vt:variant>
    </vt:vector>
  </HeadingPairs>
  <TitlesOfParts>
    <vt:vector size="35" baseType="lpstr">
      <vt:lpstr>Fazeta</vt:lpstr>
      <vt:lpstr>Valné zhromaždenie </vt:lpstr>
      <vt:lpstr>Program</vt:lpstr>
      <vt:lpstr>1. Voľba mandátovej, návrhovej a volebnej komisie</vt:lpstr>
      <vt:lpstr>2. Kontrola plnenia uznesení</vt:lpstr>
      <vt:lpstr>3. Návrh na vylúčenie firmy Slobodné vinárstvo, s.r.o.</vt:lpstr>
      <vt:lpstr>4. Voľba prezidenta Zväzu</vt:lpstr>
      <vt:lpstr>5. Návrh na zmenu stanov</vt:lpstr>
      <vt:lpstr>6. Správa o činnosti ZVVS za rok 2019</vt:lpstr>
      <vt:lpstr>Správa o činnosti</vt:lpstr>
      <vt:lpstr>Oblasti </vt:lpstr>
      <vt:lpstr>Snímka 11</vt:lpstr>
      <vt:lpstr>3. Správa o činnosti – rokovanie so zástupcami štátu</vt:lpstr>
      <vt:lpstr>Najdôležitejšie závery prezídia</vt:lpstr>
      <vt:lpstr>Správa o činnosti – rokovanie so zástupcami štátu</vt:lpstr>
      <vt:lpstr>Iné organizácie</vt:lpstr>
      <vt:lpstr>Iné organizácie</vt:lpstr>
      <vt:lpstr>Propagačné aktivity ZVVS</vt:lpstr>
      <vt:lpstr>Národný salón vín SR   - celoročná prevádzka  </vt:lpstr>
      <vt:lpstr>Projekty – Schválené a ukončené v roku 2019 </vt:lpstr>
      <vt:lpstr>Projekty PPA schválené a podané</vt:lpstr>
      <vt:lpstr>Projekt Interreg V-A  AT-SK</vt:lpstr>
      <vt:lpstr>Nové projekty</vt:lpstr>
      <vt:lpstr>7. Hospodárenie Zväzu</vt:lpstr>
      <vt:lpstr>Situácia vo vinohradníckom a vinárskom sektore</vt:lpstr>
      <vt:lpstr>Súčasná situácia na trhu s vínom</vt:lpstr>
      <vt:lpstr>Výzvy do konca roka 2020</vt:lpstr>
      <vt:lpstr>Výzvy do konca roka 2020</vt:lpstr>
      <vt:lpstr>Strategický plán 2021 - 2027</vt:lpstr>
      <vt:lpstr>Nové programovacie obdobie 2021 - 2027 a Spoločná poľnohospodárska politika</vt:lpstr>
      <vt:lpstr>9. Vinohradnícky a vinársky zákon</vt:lpstr>
      <vt:lpstr>10. Návrh činností ZVVS</vt:lpstr>
      <vt:lpstr>Návrh činností ZVVS</vt:lpstr>
      <vt:lpstr>Uznesenie Valného zhromaždenia  Zväzu vinohradníkov a vinárov Slovenska  zo dňa 27.augusta 2020</vt:lpstr>
      <vt:lpstr>Snímka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Súčasná situácia na trhu s vínom</dc:title>
  <dc:creator>Jaroslava Kaňuchová Pátková</dc:creator>
  <cp:lastModifiedBy>Ta</cp:lastModifiedBy>
  <cp:revision>129</cp:revision>
  <cp:lastPrinted>2018-04-12T09:23:46Z</cp:lastPrinted>
  <dcterms:created xsi:type="dcterms:W3CDTF">2017-05-07T13:31:16Z</dcterms:created>
  <dcterms:modified xsi:type="dcterms:W3CDTF">2020-08-28T11:17:28Z</dcterms:modified>
</cp:coreProperties>
</file>